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0"/>
  </p:handoutMasterIdLst>
  <p:sldIdLst>
    <p:sldId id="270" r:id="rId5"/>
    <p:sldId id="298" r:id="rId6"/>
    <p:sldId id="300" r:id="rId7"/>
    <p:sldId id="271" r:id="rId8"/>
    <p:sldId id="274" r:id="rId9"/>
    <p:sldId id="275" r:id="rId10"/>
    <p:sldId id="276" r:id="rId11"/>
    <p:sldId id="290" r:id="rId12"/>
    <p:sldId id="288" r:id="rId13"/>
    <p:sldId id="281" r:id="rId14"/>
    <p:sldId id="277" r:id="rId15"/>
    <p:sldId id="278" r:id="rId16"/>
    <p:sldId id="279" r:id="rId17"/>
    <p:sldId id="280" r:id="rId18"/>
    <p:sldId id="282" r:id="rId19"/>
    <p:sldId id="284" r:id="rId20"/>
    <p:sldId id="293" r:id="rId21"/>
    <p:sldId id="294" r:id="rId22"/>
    <p:sldId id="295" r:id="rId23"/>
    <p:sldId id="285" r:id="rId24"/>
    <p:sldId id="283" r:id="rId25"/>
    <p:sldId id="289" r:id="rId26"/>
    <p:sldId id="273" r:id="rId27"/>
    <p:sldId id="291" r:id="rId28"/>
    <p:sldId id="299" r:id="rId2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2247F"/>
    <a:srgbClr val="EAF1DB"/>
    <a:srgbClr val="592D8C"/>
    <a:srgbClr val="6F4F9C"/>
    <a:srgbClr val="162B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86395"/>
  </p:normalViewPr>
  <p:slideViewPr>
    <p:cSldViewPr>
      <p:cViewPr varScale="1">
        <p:scale>
          <a:sx n="106" d="100"/>
          <a:sy n="106" d="100"/>
        </p:scale>
        <p:origin x="786"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3000"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972D168-E79F-4683-BBD5-1B16F1798CB0}" type="datetimeFigureOut">
              <a:rPr lang="en-AU" smtClean="0"/>
              <a:pPr/>
              <a:t>11/09/2025</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3E7A8ED-4FA0-4FFB-8138-19355E8C2C90}" type="slidenum">
              <a:rPr lang="en-AU" smtClean="0"/>
              <a:pPr/>
              <a:t>‹#›</a:t>
            </a:fld>
            <a:endParaRPr lang="en-A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2.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3.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4.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44825"/>
            <a:ext cx="10846229" cy="1470025"/>
          </a:xfrm>
        </p:spPr>
        <p:txBody>
          <a:bodyPr lIns="0" anchor="t">
            <a:normAutofit/>
          </a:bodyPr>
          <a:lstStyle>
            <a:lvl1pPr algn="l">
              <a:defRPr sz="3200" b="1" spc="-150" baseline="0">
                <a:solidFill>
                  <a:schemeClr val="bg1"/>
                </a:solidFill>
                <a:latin typeface="Arial" pitchFamily="34" charset="0"/>
                <a:ea typeface="Arial Unicode MS" pitchFamily="34" charset="-128"/>
                <a:cs typeface="Arial" pitchFamily="34" charset="0"/>
              </a:defRPr>
            </a:lvl1pPr>
          </a:lstStyle>
          <a:p>
            <a:r>
              <a:rPr lang="en-US" dirty="0"/>
              <a:t>Click to edit master title style </a:t>
            </a:r>
            <a:br>
              <a:rPr lang="en-US" dirty="0"/>
            </a:br>
            <a:r>
              <a:rPr lang="en-US" dirty="0"/>
              <a:t>(sentence case)</a:t>
            </a:r>
            <a:endParaRPr lang="en-AU" dirty="0"/>
          </a:p>
        </p:txBody>
      </p:sp>
      <p:sp>
        <p:nvSpPr>
          <p:cNvPr id="8" name="Title 1"/>
          <p:cNvSpPr txBox="1">
            <a:spLocks/>
          </p:cNvSpPr>
          <p:nvPr userDrawn="1"/>
        </p:nvSpPr>
        <p:spPr>
          <a:xfrm>
            <a:off x="911424" y="1340768"/>
            <a:ext cx="6525749" cy="504056"/>
          </a:xfrm>
          <a:prstGeom prst="rect">
            <a:avLst/>
          </a:prstGeom>
        </p:spPr>
        <p:txBody>
          <a:bodyPr vert="horz" lIns="0" tIns="45720" rIns="91440" bIns="45720" rtlCol="0" anchor="b">
            <a:normAutofit/>
          </a:bodyPr>
          <a:lstStyle>
            <a:lvl1pPr algn="l">
              <a:defRPr sz="3200" b="1" baseline="0">
                <a:solidFill>
                  <a:schemeClr val="bg1"/>
                </a:solidFill>
                <a:latin typeface="Arial" pitchFamily="34" charset="0"/>
                <a:ea typeface="Arial Unicode MS" pitchFamily="34" charset="-128"/>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rPr>
              <a:t>ACT Heritage Library</a:t>
            </a:r>
            <a:endParaRPr kumimoji="0" lang="en-AU"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endParaRPr lang="en-AU" dirty="0"/>
          </a:p>
        </p:txBody>
      </p:sp>
      <p:sp>
        <p:nvSpPr>
          <p:cNvPr id="3" name="Text Placeholder 2"/>
          <p:cNvSpPr>
            <a:spLocks noGrp="1"/>
          </p:cNvSpPr>
          <p:nvPr>
            <p:ph type="body" idx="1" hasCustomPrompt="1"/>
          </p:nvPr>
        </p:nvSpPr>
        <p:spPr>
          <a:xfrm>
            <a:off x="609600" y="1196752"/>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09600" y="1836514"/>
            <a:ext cx="5386917" cy="41127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hasCustomPrompt="1"/>
          </p:nvPr>
        </p:nvSpPr>
        <p:spPr>
          <a:xfrm>
            <a:off x="6193368" y="1196752"/>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hasCustomPrompt="1"/>
          </p:nvPr>
        </p:nvSpPr>
        <p:spPr>
          <a:xfrm>
            <a:off x="6193368" y="1836514"/>
            <a:ext cx="5389033" cy="41127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p:cNvCxnSpPr/>
          <p:nvPr userDrawn="1"/>
        </p:nvCxnSpPr>
        <p:spPr>
          <a:xfrm>
            <a:off x="623392" y="980728"/>
            <a:ext cx="1094521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spc="-100" baseline="0"/>
            </a:lvl1pPr>
          </a:lstStyle>
          <a:p>
            <a:r>
              <a:rPr lang="en-US" dirty="0"/>
              <a:t>Click to edit master text styles</a:t>
            </a:r>
            <a:endParaRPr lang="en-AU" dirty="0"/>
          </a:p>
        </p:txBody>
      </p:sp>
      <p:sp>
        <p:nvSpPr>
          <p:cNvPr id="3" name="Content Placeholder 2"/>
          <p:cNvSpPr>
            <a:spLocks noGrp="1"/>
          </p:cNvSpPr>
          <p:nvPr>
            <p:ph idx="1" hasCustomPrompt="1"/>
          </p:nvPr>
        </p:nvSpPr>
        <p:spPr>
          <a:xfrm>
            <a:off x="4766733" y="273051"/>
            <a:ext cx="6815667" cy="567623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hasCustomPrompt="1"/>
          </p:nvPr>
        </p:nvSpPr>
        <p:spPr>
          <a:xfrm>
            <a:off x="609601" y="1435101"/>
            <a:ext cx="4011084"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text styles</a:t>
            </a:r>
            <a:endParaRPr lang="en-AU" dirty="0"/>
          </a:p>
        </p:txBody>
      </p:sp>
      <p:cxnSp>
        <p:nvCxnSpPr>
          <p:cNvPr id="3" name="Straight Connector 2"/>
          <p:cNvCxnSpPr/>
          <p:nvPr userDrawn="1"/>
        </p:nvCxnSpPr>
        <p:spPr>
          <a:xfrm>
            <a:off x="623392" y="980728"/>
            <a:ext cx="1094521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44825"/>
            <a:ext cx="10846229" cy="1470025"/>
          </a:xfrm>
        </p:spPr>
        <p:txBody>
          <a:bodyPr lIns="0" anchor="t">
            <a:normAutofit/>
          </a:bodyPr>
          <a:lstStyle>
            <a:lvl1pPr algn="l">
              <a:defRPr sz="3200" b="1" spc="-150" baseline="0">
                <a:solidFill>
                  <a:schemeClr val="bg1"/>
                </a:solidFill>
                <a:latin typeface="Arial" pitchFamily="34" charset="0"/>
                <a:ea typeface="Arial Unicode MS" pitchFamily="34" charset="-128"/>
                <a:cs typeface="Arial" pitchFamily="34" charset="0"/>
              </a:defRPr>
            </a:lvl1pPr>
          </a:lstStyle>
          <a:p>
            <a:r>
              <a:rPr lang="en-US" dirty="0"/>
              <a:t>Click to edit master title style </a:t>
            </a:r>
            <a:br>
              <a:rPr lang="en-US" dirty="0"/>
            </a:br>
            <a:r>
              <a:rPr lang="en-US" dirty="0"/>
              <a:t>(sentence case)</a:t>
            </a:r>
            <a:endParaRPr lang="en-AU" dirty="0"/>
          </a:p>
        </p:txBody>
      </p:sp>
      <p:sp>
        <p:nvSpPr>
          <p:cNvPr id="8" name="Title 1"/>
          <p:cNvSpPr txBox="1">
            <a:spLocks/>
          </p:cNvSpPr>
          <p:nvPr userDrawn="1"/>
        </p:nvSpPr>
        <p:spPr>
          <a:xfrm>
            <a:off x="911424" y="1340768"/>
            <a:ext cx="6525749" cy="504056"/>
          </a:xfrm>
          <a:prstGeom prst="rect">
            <a:avLst/>
          </a:prstGeom>
        </p:spPr>
        <p:txBody>
          <a:bodyPr vert="horz" lIns="0" tIns="45720" rIns="91440" bIns="45720" rtlCol="0" anchor="b">
            <a:normAutofit/>
          </a:bodyPr>
          <a:lstStyle>
            <a:lvl1pPr algn="l">
              <a:defRPr sz="3200" b="1" baseline="0">
                <a:solidFill>
                  <a:schemeClr val="bg1"/>
                </a:solidFill>
                <a:latin typeface="Arial" pitchFamily="34" charset="0"/>
                <a:ea typeface="Arial Unicode MS" pitchFamily="34" charset="-128"/>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rPr>
              <a:t>ACT Heritage Library</a:t>
            </a:r>
            <a:endParaRPr kumimoji="0" lang="en-AU"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endParaRPr>
          </a:p>
        </p:txBody>
      </p:sp>
    </p:spTree>
    <p:extLst>
      <p:ext uri="{BB962C8B-B14F-4D97-AF65-F5344CB8AC3E}">
        <p14:creationId xmlns:p14="http://schemas.microsoft.com/office/powerpoint/2010/main" val="391925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44825"/>
            <a:ext cx="10846229" cy="1470025"/>
          </a:xfrm>
        </p:spPr>
        <p:txBody>
          <a:bodyPr lIns="0" anchor="t">
            <a:normAutofit/>
          </a:bodyPr>
          <a:lstStyle>
            <a:lvl1pPr algn="l">
              <a:defRPr sz="3200" b="1" spc="-150" baseline="0">
                <a:solidFill>
                  <a:schemeClr val="bg1"/>
                </a:solidFill>
                <a:latin typeface="Arial" pitchFamily="34" charset="0"/>
                <a:ea typeface="Arial Unicode MS" pitchFamily="34" charset="-128"/>
                <a:cs typeface="Arial" pitchFamily="34" charset="0"/>
              </a:defRPr>
            </a:lvl1pPr>
          </a:lstStyle>
          <a:p>
            <a:r>
              <a:rPr lang="en-US" dirty="0"/>
              <a:t>Click to edit master title style </a:t>
            </a:r>
            <a:br>
              <a:rPr lang="en-US" dirty="0"/>
            </a:br>
            <a:r>
              <a:rPr lang="en-US" dirty="0"/>
              <a:t>(sentence case)</a:t>
            </a:r>
            <a:endParaRPr lang="en-AU" dirty="0"/>
          </a:p>
        </p:txBody>
      </p:sp>
      <p:sp>
        <p:nvSpPr>
          <p:cNvPr id="8" name="Title 1"/>
          <p:cNvSpPr txBox="1">
            <a:spLocks/>
          </p:cNvSpPr>
          <p:nvPr userDrawn="1"/>
        </p:nvSpPr>
        <p:spPr>
          <a:xfrm>
            <a:off x="911424" y="1340768"/>
            <a:ext cx="6525749" cy="504056"/>
          </a:xfrm>
          <a:prstGeom prst="rect">
            <a:avLst/>
          </a:prstGeom>
        </p:spPr>
        <p:txBody>
          <a:bodyPr vert="horz" lIns="0" tIns="45720" rIns="91440" bIns="45720" rtlCol="0" anchor="b">
            <a:normAutofit/>
          </a:bodyPr>
          <a:lstStyle>
            <a:lvl1pPr algn="l">
              <a:defRPr sz="3200" b="1" baseline="0">
                <a:solidFill>
                  <a:schemeClr val="bg1"/>
                </a:solidFill>
                <a:latin typeface="Arial" pitchFamily="34" charset="0"/>
                <a:ea typeface="Arial Unicode MS" pitchFamily="34" charset="-128"/>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rPr>
              <a:t>ACT Heritage Library</a:t>
            </a:r>
            <a:endParaRPr kumimoji="0" lang="en-AU" sz="2000" b="0" i="0" u="none" strike="noStrike" kern="1200" cap="none" spc="-100" normalizeH="0" baseline="0" noProof="0" dirty="0">
              <a:ln>
                <a:noFill/>
              </a:ln>
              <a:solidFill>
                <a:schemeClr val="bg1"/>
              </a:solidFill>
              <a:effectLst/>
              <a:uLnTx/>
              <a:uFillTx/>
              <a:latin typeface="Arial" pitchFamily="34" charset="0"/>
              <a:ea typeface="Arial Unicode MS" pitchFamily="34" charset="-128"/>
              <a:cs typeface="Arial" pitchFamily="34" charset="0"/>
            </a:endParaRPr>
          </a:p>
        </p:txBody>
      </p:sp>
    </p:spTree>
    <p:extLst>
      <p:ext uri="{BB962C8B-B14F-4D97-AF65-F5344CB8AC3E}">
        <p14:creationId xmlns:p14="http://schemas.microsoft.com/office/powerpoint/2010/main" val="3425468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44825"/>
            <a:ext cx="10846229" cy="792088"/>
          </a:xfrm>
        </p:spPr>
        <p:txBody>
          <a:bodyPr lIns="0" anchor="t">
            <a:normAutofit/>
          </a:bodyPr>
          <a:lstStyle>
            <a:lvl1pPr algn="l">
              <a:defRPr sz="3200" b="1" spc="-150" baseline="0">
                <a:solidFill>
                  <a:schemeClr val="bg2">
                    <a:lumMod val="25000"/>
                  </a:schemeClr>
                </a:solidFill>
                <a:latin typeface="Arial" pitchFamily="34" charset="0"/>
                <a:ea typeface="Arial Unicode MS" pitchFamily="34" charset="-128"/>
                <a:cs typeface="Arial" pitchFamily="34" charset="0"/>
              </a:defRPr>
            </a:lvl1pPr>
          </a:lstStyle>
          <a:p>
            <a:r>
              <a:rPr lang="en-US" dirty="0"/>
              <a:t>Click to edit master title style (sentence case)</a:t>
            </a:r>
            <a:endParaRPr lang="en-AU" dirty="0"/>
          </a:p>
        </p:txBody>
      </p:sp>
      <p:sp>
        <p:nvSpPr>
          <p:cNvPr id="8" name="Title 1"/>
          <p:cNvSpPr txBox="1">
            <a:spLocks/>
          </p:cNvSpPr>
          <p:nvPr userDrawn="1"/>
        </p:nvSpPr>
        <p:spPr>
          <a:xfrm>
            <a:off x="911424" y="1340768"/>
            <a:ext cx="6525749" cy="504056"/>
          </a:xfrm>
          <a:prstGeom prst="rect">
            <a:avLst/>
          </a:prstGeom>
        </p:spPr>
        <p:txBody>
          <a:bodyPr vert="horz" lIns="0" tIns="45720" rIns="91440" bIns="45720" rtlCol="0" anchor="b">
            <a:normAutofit/>
          </a:bodyPr>
          <a:lstStyle>
            <a:lvl1pPr algn="l">
              <a:defRPr sz="3200" b="1" baseline="0">
                <a:solidFill>
                  <a:schemeClr val="bg1"/>
                </a:solidFill>
                <a:latin typeface="Arial" pitchFamily="34" charset="0"/>
                <a:ea typeface="Arial Unicode MS" pitchFamily="34" charset="-128"/>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chemeClr val="bg2">
                    <a:lumMod val="25000"/>
                  </a:schemeClr>
                </a:solidFill>
                <a:effectLst/>
                <a:uLnTx/>
                <a:uFillTx/>
                <a:latin typeface="Arial" pitchFamily="34" charset="0"/>
                <a:ea typeface="Arial Unicode MS" pitchFamily="34" charset="-128"/>
                <a:cs typeface="Arial" pitchFamily="34" charset="0"/>
              </a:rPr>
              <a:t>ACT Heritage Library</a:t>
            </a:r>
            <a:endParaRPr kumimoji="0" lang="en-AU" sz="2000" b="0" i="0" u="none" strike="noStrike" kern="1200" cap="none" spc="-100" normalizeH="0" baseline="0" noProof="0" dirty="0">
              <a:ln>
                <a:noFill/>
              </a:ln>
              <a:solidFill>
                <a:schemeClr val="bg2">
                  <a:lumMod val="25000"/>
                </a:schemeClr>
              </a:solidFill>
              <a:effectLst/>
              <a:uLnTx/>
              <a:uFillTx/>
              <a:latin typeface="Arial" pitchFamily="34" charset="0"/>
              <a:ea typeface="Arial Unicode MS" pitchFamily="34" charset="-128"/>
              <a:cs typeface="Arial" pitchFamily="34" charset="0"/>
            </a:endParaRPr>
          </a:p>
        </p:txBody>
      </p:sp>
    </p:spTree>
    <p:extLst>
      <p:ext uri="{BB962C8B-B14F-4D97-AF65-F5344CB8AC3E}">
        <p14:creationId xmlns:p14="http://schemas.microsoft.com/office/powerpoint/2010/main" val="414372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4" name="Straight Connector 3"/>
          <p:cNvCxnSpPr/>
          <p:nvPr userDrawn="1"/>
        </p:nvCxnSpPr>
        <p:spPr>
          <a:xfrm>
            <a:off x="623392" y="980728"/>
            <a:ext cx="1094521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_in shape">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609600" y="1196753"/>
            <a:ext cx="5966453" cy="4608512"/>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Freeform 10"/>
          <p:cNvSpPr/>
          <p:nvPr userDrawn="1"/>
        </p:nvSpPr>
        <p:spPr>
          <a:xfrm rot="13564843">
            <a:off x="7156561" y="4688202"/>
            <a:ext cx="375056" cy="595447"/>
          </a:xfrm>
          <a:custGeom>
            <a:avLst/>
            <a:gdLst>
              <a:gd name="connsiteX0" fmla="*/ 0 w 360040"/>
              <a:gd name="connsiteY0" fmla="*/ 576064 h 576064"/>
              <a:gd name="connsiteX1" fmla="*/ 180020 w 360040"/>
              <a:gd name="connsiteY1" fmla="*/ 0 h 576064"/>
              <a:gd name="connsiteX2" fmla="*/ 360040 w 360040"/>
              <a:gd name="connsiteY2" fmla="*/ 576064 h 576064"/>
              <a:gd name="connsiteX3" fmla="*/ 0 w 360040"/>
              <a:gd name="connsiteY3" fmla="*/ 576064 h 576064"/>
            </a:gdLst>
            <a:ahLst/>
            <a:cxnLst>
              <a:cxn ang="0">
                <a:pos x="connsiteX0" y="connsiteY0"/>
              </a:cxn>
              <a:cxn ang="0">
                <a:pos x="connsiteX1" y="connsiteY1"/>
              </a:cxn>
              <a:cxn ang="0">
                <a:pos x="connsiteX2" y="connsiteY2"/>
              </a:cxn>
              <a:cxn ang="0">
                <a:pos x="connsiteX3" y="connsiteY3"/>
              </a:cxn>
            </a:cxnLst>
            <a:rect l="l" t="t" r="r" b="b"/>
            <a:pathLst>
              <a:path w="360040" h="576064">
                <a:moveTo>
                  <a:pt x="0" y="576064"/>
                </a:moveTo>
                <a:lnTo>
                  <a:pt x="180020" y="0"/>
                </a:lnTo>
                <a:lnTo>
                  <a:pt x="360040" y="576064"/>
                </a:lnTo>
                <a:lnTo>
                  <a:pt x="0" y="57606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Picture Placeholder 2"/>
          <p:cNvSpPr>
            <a:spLocks noGrp="1" noChangeAspect="1"/>
          </p:cNvSpPr>
          <p:nvPr>
            <p:ph type="pic" idx="1"/>
          </p:nvPr>
        </p:nvSpPr>
        <p:spPr>
          <a:xfrm>
            <a:off x="6768075" y="1196752"/>
            <a:ext cx="5760000" cy="4320000"/>
          </a:xfrm>
          <a:prstGeom prst="ellipse">
            <a:avLst/>
          </a:prstGeom>
          <a:ln>
            <a:solidFill>
              <a:schemeClr val="bg1">
                <a:lumMod val="7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12" name="Title 1"/>
          <p:cNvSpPr>
            <a:spLocks noGrp="1"/>
          </p:cNvSpPr>
          <p:nvPr>
            <p:ph type="title" hasCustomPrompt="1"/>
          </p:nvPr>
        </p:nvSpPr>
        <p:spPr>
          <a:xfrm>
            <a:off x="609600" y="274638"/>
            <a:ext cx="10972800" cy="706090"/>
          </a:xfrm>
        </p:spPr>
        <p:txBody>
          <a:bodyPr/>
          <a:lstStyle/>
          <a:p>
            <a:r>
              <a:rPr lang="en-US" dirty="0"/>
              <a:t>Click to edit master title style</a:t>
            </a:r>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1400" b="0" spc="0">
                <a:solidFill>
                  <a:schemeClr val="tx1">
                    <a:lumMod val="75000"/>
                    <a:lumOff val="25000"/>
                  </a:schemeClr>
                </a:solidFill>
                <a:latin typeface="+mn-lt"/>
              </a:defRPr>
            </a:lvl1pPr>
          </a:lstStyle>
          <a:p>
            <a:r>
              <a:rPr lang="en-US" dirty="0"/>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_full page">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6093296"/>
            <a:ext cx="7315200" cy="494730"/>
          </a:xfrm>
        </p:spPr>
        <p:txBody>
          <a:bodyPr anchor="ctr" anchorCtr="0"/>
          <a:lstStyle>
            <a:lvl1pPr algn="l">
              <a:defRPr sz="1400" b="0" spc="0">
                <a:solidFill>
                  <a:schemeClr val="bg1"/>
                </a:solidFill>
                <a:latin typeface="+mn-lt"/>
              </a:defRPr>
            </a:lvl1pPr>
          </a:lstStyle>
          <a:p>
            <a:r>
              <a:rPr lang="en-US" dirty="0"/>
              <a:t>CLICK TO EDIT MASTER TITLE STYLE</a:t>
            </a:r>
            <a:endParaRPr lang="en-AU" dirty="0"/>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AU" dirty="0"/>
          </a:p>
        </p:txBody>
      </p:sp>
      <p:sp>
        <p:nvSpPr>
          <p:cNvPr id="3" name="Content Placeholder 2"/>
          <p:cNvSpPr>
            <a:spLocks noGrp="1"/>
          </p:cNvSpPr>
          <p:nvPr>
            <p:ph sz="half" idx="1" hasCustomPrompt="1"/>
          </p:nvPr>
        </p:nvSpPr>
        <p:spPr>
          <a:xfrm>
            <a:off x="609600" y="1196753"/>
            <a:ext cx="5384800" cy="4752529"/>
          </a:xfrm>
        </p:spPr>
        <p:txBody>
          <a:bodyPr>
            <a:normAutofit/>
          </a:bodyPr>
          <a:lstStyle>
            <a:lvl1pPr>
              <a:buFont typeface="Arial" pitchFamily="34" charset="0"/>
              <a:buChar cha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hasCustomPrompt="1"/>
          </p:nvPr>
        </p:nvSpPr>
        <p:spPr>
          <a:xfrm>
            <a:off x="6197600" y="1196753"/>
            <a:ext cx="5384800" cy="4752529"/>
          </a:xfrm>
        </p:spPr>
        <p:txBody>
          <a:bodyPr>
            <a:normAutofit/>
          </a:bodyPr>
          <a:lstStyle>
            <a:lvl1pPr>
              <a:buFont typeface="Arial" pitchFamily="34" charset="0"/>
              <a:buChar cha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5" name="Straight Connector 4"/>
          <p:cNvCxnSpPr/>
          <p:nvPr userDrawn="1"/>
        </p:nvCxnSpPr>
        <p:spPr>
          <a:xfrm>
            <a:off x="623392" y="980728"/>
            <a:ext cx="1094521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file:////Volumes/CMTEDDPublishing/ACTIVE%20JOBS/CMTEDD/210199%20ACT%20Design%20Refresh/Artwork/Design%20and%20branding%20guidelines/Business%20Templates/Presentations%20and%20Events/Powerpoint/WHoG%204:3%20Powerpoint%20Background%20AW%20Folder/WHoG%204:3%20Powerpoint%20Background%202023%20AW.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r:link="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06090"/>
          </a:xfrm>
          <a:prstGeom prst="rect">
            <a:avLst/>
          </a:prstGeom>
          <a:ln>
            <a:noFill/>
          </a:ln>
        </p:spPr>
        <p:txBody>
          <a:bodyPr vert="horz" lIns="91440" tIns="45720" rIns="91440" bIns="45720" rtlCol="0" anchor="b">
            <a:noAutofit/>
          </a:bodyPr>
          <a:lstStyle/>
          <a:p>
            <a:r>
              <a:rPr lang="en-US" dirty="0"/>
              <a:t>Click to edit master title style</a:t>
            </a:r>
            <a:endParaRPr lang="en-AU" dirty="0"/>
          </a:p>
        </p:txBody>
      </p:sp>
      <p:sp>
        <p:nvSpPr>
          <p:cNvPr id="3" name="Text Placeholder 2"/>
          <p:cNvSpPr>
            <a:spLocks noGrp="1"/>
          </p:cNvSpPr>
          <p:nvPr>
            <p:ph type="body" idx="1"/>
          </p:nvPr>
        </p:nvSpPr>
        <p:spPr>
          <a:xfrm>
            <a:off x="609600" y="1196753"/>
            <a:ext cx="10972800" cy="4608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6" r:id="rId4"/>
    <p:sldLayoutId id="2147483650" r:id="rId5"/>
    <p:sldLayoutId id="2147483665" r:id="rId6"/>
    <p:sldLayoutId id="2147483657" r:id="rId7"/>
    <p:sldLayoutId id="2147483664" r:id="rId8"/>
    <p:sldLayoutId id="2147483652" r:id="rId9"/>
    <p:sldLayoutId id="2147483653" r:id="rId10"/>
    <p:sldLayoutId id="2147483656" r:id="rId11"/>
    <p:sldLayoutId id="2147483654" r:id="rId12"/>
  </p:sldLayoutIdLst>
  <p:txStyles>
    <p:titleStyle>
      <a:lvl1pPr algn="l" defTabSz="914400" rtl="0" eaLnBrk="1" latinLnBrk="0" hangingPunct="1">
        <a:spcBef>
          <a:spcPct val="0"/>
        </a:spcBef>
        <a:buNone/>
        <a:defRPr sz="3200" b="1" kern="1200" cap="none" spc="0" baseline="0">
          <a:solidFill>
            <a:schemeClr val="bg2">
              <a:lumMod val="50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www.pbs.org/wgbh/americanexperience/features/-gallery-henryford/#:~:text=Under%20the%20new%20assembly%20line%20system%2C%20it%20took,this%20picture%2C%20men%20work%20on%20dashboards%20c.%201918." TargetMode="External"/><Relationship Id="rId13" Type="http://schemas.openxmlformats.org/officeDocument/2006/relationships/hyperlink" Target="https://www.abc.net.au/news/2013-12-11/holden-to-cease-manufacturing-operations-in-australia-by-2017/5150034" TargetMode="External"/><Relationship Id="rId1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1.jpeg"/><Relationship Id="rId12" Type="http://schemas.openxmlformats.org/officeDocument/2006/relationships/hyperlink" Target="https://www.finder.com.au/car-loans/car-manufacturers-australia" TargetMode="External"/><Relationship Id="rId17" Type="http://schemas.openxmlformats.org/officeDocument/2006/relationships/image" Target="../media/image32.png"/><Relationship Id="rId2" Type="http://schemas.openxmlformats.org/officeDocument/2006/relationships/image" Target="../media/image27.png"/><Relationship Id="rId16" Type="http://schemas.openxmlformats.org/officeDocument/2006/relationships/hyperlink" Target="https://www.act.gov.au/our-canberra/latest-news/2024/may/more-ev-chargers-on-the-way" TargetMode="External"/><Relationship Id="rId20"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hyperlink" Target="https://www.comparethemarket.com.au/car-insurance/features/history-of-aussie-car-manufacturing/#:~:text=The%20earlier%20years%20of%20the%201990s%20saw%20Asian,time%20in%20Australia%2C%20outselling%20both%20Holden%20and%20Ford." TargetMode="External"/><Relationship Id="rId5" Type="http://schemas.openxmlformats.org/officeDocument/2006/relationships/image" Target="../media/image29.png"/><Relationship Id="rId15" Type="http://schemas.openxmlformats.org/officeDocument/2006/relationships/hyperlink" Target="https://www.bing.com/search?pglt=2083&amp;q=how+long+does+it+take+to+build+an+electric+car%3F&amp;cvid=7045ca0ead1e4e97aa511b6cf5bf79f6&amp;gs_lcrp=EgRlZGdlKgYIABBFGDkyBggAEEUYOdIBCTE0NjMxajBqMagCALACAA&amp;FORM=ANNAB1&amp;PC=U531" TargetMode="External"/><Relationship Id="rId10" Type="http://schemas.openxmlformats.org/officeDocument/2006/relationships/hyperlink" Target="https://en.wikipedia.org/wiki/Petroleum_in_Australia#Historical_context" TargetMode="External"/><Relationship Id="rId19" Type="http://schemas.microsoft.com/office/2007/relationships/hdphoto" Target="../media/hdphoto1.wdp"/><Relationship Id="rId4" Type="http://schemas.openxmlformats.org/officeDocument/2006/relationships/image" Target="../media/image15.jpeg"/><Relationship Id="rId9" Type="http://schemas.openxmlformats.org/officeDocument/2006/relationships/hyperlink" Target="https://www.pd.com.au/blogs/most-popular-car-in-australia-then-and-now/#:~:text=At%20the%20start%20of%20the%20%E2%80%9950s%2C%20only%20one,to%20be%20the%20%E2%80%98people%E2%80%99s%20car%E2%80%99%20or%20%E2%80%98volks%20wagen%E2%80%99." TargetMode="External"/><Relationship Id="rId14" Type="http://schemas.openxmlformats.org/officeDocument/2006/relationships/hyperlink" Target="https://www.energytrend.com/news/20220113-25375.html#:~:text=Including%20Model%203%20and%20Model%20Y%2C%20with%2030,be%20%22born%22%20from%20this%20factory%20every%2044.3%20second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svg"/><Relationship Id="rId7" Type="http://schemas.openxmlformats.org/officeDocument/2006/relationships/hyperlink" Target="https://www.actsoe2023.com.au/wp-content/uploads/2023/12/Figure-20-Weekday-commute-to-work-by-mode-for-the-ACT-and-Queanbeyan-Palerang-region.png" TargetMode="External"/><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hyperlink" Target="https://en.wikipedia.org/wiki/Canberra" TargetMode="External"/><Relationship Id="rId5" Type="http://schemas.openxmlformats.org/officeDocument/2006/relationships/image" Target="../media/image36.jpeg"/><Relationship Id="rId10" Type="http://schemas.openxmlformats.org/officeDocument/2006/relationships/image" Target="../media/image8.png"/><Relationship Id="rId4" Type="http://schemas.openxmlformats.org/officeDocument/2006/relationships/image" Target="../media/image27.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20.sv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png"/><Relationship Id="rId7" Type="http://schemas.openxmlformats.org/officeDocument/2006/relationships/image" Target="../media/image35.svg"/><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s://www.abc.net.au/news/2019-10-01/act-is-100-per-cent-renewable-but-what-does-that-mean/11560356" TargetMode="Externa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Uber" TargetMode="External"/><Relationship Id="rId13" Type="http://schemas.openxmlformats.org/officeDocument/2006/relationships/hyperlink" Target="https://en.wikipedia.org/wiki/Cycling_in_Canberra" TargetMode="External"/><Relationship Id="rId18" Type="http://schemas.openxmlformats.org/officeDocument/2006/relationships/hyperlink" Target="https://en.wikipedia.org/wiki/Light_rail_in_Canberra" TargetMode="External"/><Relationship Id="rId3" Type="http://schemas.openxmlformats.org/officeDocument/2006/relationships/hyperlink" Target="https://au.news.yahoo.com/first-passenger-steam-train-show-103137936.html" TargetMode="External"/><Relationship Id="rId7" Type="http://schemas.openxmlformats.org/officeDocument/2006/relationships/hyperlink" Target="https://www.motorolasolutions.com/en_xu/about/history/timeline.html" TargetMode="External"/><Relationship Id="rId12" Type="http://schemas.openxmlformats.org/officeDocument/2006/relationships/hyperlink" Target="https://www.actbus.net/timeline/" TargetMode="External"/><Relationship Id="rId17" Type="http://schemas.openxmlformats.org/officeDocument/2006/relationships/hyperlink" Target="https://dgainsurance.com.au/motorbike-insurance/history/" TargetMode="External"/><Relationship Id="rId2" Type="http://schemas.openxmlformats.org/officeDocument/2006/relationships/hyperlink" Target="https://india2australia.com/history-cars-australia/" TargetMode="External"/><Relationship Id="rId16" Type="http://schemas.openxmlformats.org/officeDocument/2006/relationships/hyperlink" Target="https://www.abc.net.au/news/2015-10-30/uber-launches-in-canberra/6898514" TargetMode="External"/><Relationship Id="rId1" Type="http://schemas.openxmlformats.org/officeDocument/2006/relationships/slideLayout" Target="../slideLayouts/slideLayout9.xml"/><Relationship Id="rId6" Type="http://schemas.openxmlformats.org/officeDocument/2006/relationships/hyperlink" Target="https://electricwheelers.com/electric-scooters-history/" TargetMode="External"/><Relationship Id="rId11" Type="http://schemas.openxmlformats.org/officeDocument/2006/relationships/hyperlink" Target="https://en.wikipedia.org/wiki/Canberra_railway_station" TargetMode="External"/><Relationship Id="rId5" Type="http://schemas.openxmlformats.org/officeDocument/2006/relationships/hyperlink" Target="https://en.wikipedia.org/wiki/Kirkpatrick_Macmillan" TargetMode="External"/><Relationship Id="rId15" Type="http://schemas.openxmlformats.org/officeDocument/2006/relationships/hyperlink" Target="https://www.aerialcapitalgroup.com.au/about-us/history/#:~:text=The%20origin%20of%20Canberra%27s%20taxi%20industry%20can%20be,actually%20registered%20as%20New%20South%20Wales%20Hire%20Cars." TargetMode="External"/><Relationship Id="rId10" Type="http://schemas.openxmlformats.org/officeDocument/2006/relationships/hyperlink" Target="https://en.wikipedia.org/wiki/History_of_trams" TargetMode="External"/><Relationship Id="rId19" Type="http://schemas.openxmlformats.org/officeDocument/2006/relationships/image" Target="../media/image8.png"/><Relationship Id="rId4" Type="http://schemas.openxmlformats.org/officeDocument/2006/relationships/hyperlink" Target="https://www.daimlertruck.com/en/company/history#:~:text=The%20Landauer%20of%20Carl%20Benz%20is%20the%20first,route%20for%20the%20first%20time.%20More%20details%20here." TargetMode="External"/><Relationship Id="rId9" Type="http://schemas.openxmlformats.org/officeDocument/2006/relationships/hyperlink" Target="https://science.howstuffworks.com/innovation/inventions/first-motorcycle.htm" TargetMode="External"/><Relationship Id="rId14" Type="http://schemas.openxmlformats.org/officeDocument/2006/relationships/hyperlink" Target="https://www.transport.act.gov.au/travel-options/e-scooters/shared-e-scooters#:~:text=Shared%20e-scooters%20are%20a%20convenient%20option%20for%20short,businesses.%20Neuron%20Mobility%20operates%20e-scooter%20hire%20across%20Canberr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hyperlink" Target="https://www.flickr.com/photos/12526838@N04/52615874641" TargetMode="External"/><Relationship Id="rId13" Type="http://schemas.openxmlformats.org/officeDocument/2006/relationships/hyperlink" Target="https://www.flickr.com/photos/26978304@N08/6725294627" TargetMode="External"/><Relationship Id="rId18" Type="http://schemas.openxmlformats.org/officeDocument/2006/relationships/image" Target="../media/image8.png"/><Relationship Id="rId3" Type="http://schemas.openxmlformats.org/officeDocument/2006/relationships/image" Target="../media/image44.jpg"/><Relationship Id="rId7" Type="http://schemas.openxmlformats.org/officeDocument/2006/relationships/image" Target="../media/image45.png"/><Relationship Id="rId12" Type="http://schemas.openxmlformats.org/officeDocument/2006/relationships/image" Target="../media/image32.png"/><Relationship Id="rId17" Type="http://schemas.openxmlformats.org/officeDocument/2006/relationships/image" Target="../media/image17.png"/><Relationship Id="rId2" Type="http://schemas.openxmlformats.org/officeDocument/2006/relationships/image" Target="../media/image43.png"/><Relationship Id="rId16"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36.jpeg"/><Relationship Id="rId5" Type="http://schemas.openxmlformats.org/officeDocument/2006/relationships/hyperlink" Target="https://www.act.gov.au/our-canberra/latest-news/2024/may/more-ev-chargers-on-the-way" TargetMode="External"/><Relationship Id="rId15" Type="http://schemas.openxmlformats.org/officeDocument/2006/relationships/image" Target="../media/image42.png"/><Relationship Id="rId10" Type="http://schemas.openxmlformats.org/officeDocument/2006/relationships/hyperlink" Target="https://creativecommons.org/licenses/by/2.0/?ref=openverse" TargetMode="External"/><Relationship Id="rId4" Type="http://schemas.openxmlformats.org/officeDocument/2006/relationships/image" Target="../media/image39.png"/><Relationship Id="rId9" Type="http://schemas.openxmlformats.org/officeDocument/2006/relationships/hyperlink" Target="https://www.flickr.com/photos/12526838@N04" TargetMode="External"/><Relationship Id="rId14" Type="http://schemas.openxmlformats.org/officeDocument/2006/relationships/hyperlink" Target="https://www.flickr.com/photos/26978304@N08"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canberrarail.org.au/" TargetMode="External"/><Relationship Id="rId3" Type="http://schemas.openxmlformats.org/officeDocument/2006/relationships/image" Target="../media/image16.png"/><Relationship Id="rId7" Type="http://schemas.openxmlformats.org/officeDocument/2006/relationships/hyperlink" Target="https://www.historicplaces.com.au/blog/canoe-tree-walk" TargetMode="External"/><Relationship Id="rId12"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hyperlink" Target="https://ausbike.au/schools" TargetMode="External"/><Relationship Id="rId5" Type="http://schemas.openxmlformats.org/officeDocument/2006/relationships/image" Target="../media/image47.png"/><Relationship Id="rId10" Type="http://schemas.openxmlformats.org/officeDocument/2006/relationships/hyperlink" Target="https://www.aboriginalincursions.com.au/first-nations-school-workshops" TargetMode="External"/><Relationship Id="rId4" Type="http://schemas.openxmlformats.org/officeDocument/2006/relationships/hyperlink" Target="https://hdl.handle.net/10070/485001" TargetMode="External"/><Relationship Id="rId9" Type="http://schemas.openxmlformats.org/officeDocument/2006/relationships/hyperlink" Target="https://www.canberrarail.org.au/locomotive121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hyperlink" Target="https://apps.vertigisstudio.com/web/?app=adfa86f61ce54c2a9e231f1fde4acd81" TargetMode="External"/><Relationship Id="rId4" Type="http://schemas.openxmlformats.org/officeDocument/2006/relationships/hyperlink" Target="https://www.actmapi.act.gov.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bing.com/videos/riverview/relatedvideo?q=Ngunnawal+bogon+moth+feast&amp;mid=FAA734ADD6896BD0B036FAA734ADD6896BD0B036&amp;FORM=VIRE" TargetMode="External"/><Relationship Id="rId7" Type="http://schemas.openxmlformats.org/officeDocument/2006/relationships/image" Target="../media/image8.png"/><Relationship Id="rId2" Type="http://schemas.openxmlformats.org/officeDocument/2006/relationships/hyperlink" Target="https://aiatsis.gov.au/explore/map-indigenous-australia" TargetMode="Externa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svg"/><Relationship Id="rId7" Type="http://schemas.openxmlformats.org/officeDocument/2006/relationships/hyperlink" Target="https://www.rookieparenting.com/make-your-own-rainbow-science-experiment/" TargetMode="External"/><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jp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398A-CC04-B915-877B-264AE59893A8}"/>
              </a:ext>
            </a:extLst>
          </p:cNvPr>
          <p:cNvSpPr>
            <a:spLocks noGrp="1"/>
          </p:cNvSpPr>
          <p:nvPr>
            <p:ph type="ctrTitle"/>
          </p:nvPr>
        </p:nvSpPr>
        <p:spPr/>
        <p:txBody>
          <a:bodyPr/>
          <a:lstStyle/>
          <a:p>
            <a:r>
              <a:rPr lang="en-GB" dirty="0"/>
              <a:t>The history of transport in the ACT</a:t>
            </a:r>
          </a:p>
        </p:txBody>
      </p:sp>
      <p:sp>
        <p:nvSpPr>
          <p:cNvPr id="7" name="TextBox 6">
            <a:extLst>
              <a:ext uri="{FF2B5EF4-FFF2-40B4-BE49-F238E27FC236}">
                <a16:creationId xmlns:a16="http://schemas.microsoft.com/office/drawing/2014/main" id="{2E76298A-E465-6A6A-AAFD-B55F64412C52}"/>
              </a:ext>
            </a:extLst>
          </p:cNvPr>
          <p:cNvSpPr txBox="1"/>
          <p:nvPr/>
        </p:nvSpPr>
        <p:spPr>
          <a:xfrm>
            <a:off x="2999656" y="1444715"/>
            <a:ext cx="3816424" cy="400110"/>
          </a:xfrm>
          <a:prstGeom prst="rect">
            <a:avLst/>
          </a:prstGeom>
          <a:noFill/>
        </p:spPr>
        <p:txBody>
          <a:bodyPr wrap="square" rtlCol="0">
            <a:spAutoFit/>
          </a:bodyPr>
          <a:lstStyle/>
          <a:p>
            <a:r>
              <a:rPr lang="en-AU" sz="2000" dirty="0">
                <a:solidFill>
                  <a:schemeClr val="bg1"/>
                </a:solidFill>
              </a:rPr>
              <a:t>and Territory Records Office</a:t>
            </a:r>
          </a:p>
        </p:txBody>
      </p:sp>
      <p:pic>
        <p:nvPicPr>
          <p:cNvPr id="13" name="Picture 12">
            <a:extLst>
              <a:ext uri="{FF2B5EF4-FFF2-40B4-BE49-F238E27FC236}">
                <a16:creationId xmlns:a16="http://schemas.microsoft.com/office/drawing/2014/main" id="{FF3F0831-721C-05CD-5526-4F4D5E1A136C}"/>
              </a:ext>
            </a:extLst>
          </p:cNvPr>
          <p:cNvPicPr>
            <a:picLocks noChangeAspect="1"/>
          </p:cNvPicPr>
          <p:nvPr/>
        </p:nvPicPr>
        <p:blipFill>
          <a:blip r:embed="rId2">
            <a:alphaModFix amt="74000"/>
          </a:blip>
          <a:stretch>
            <a:fillRect/>
          </a:stretch>
        </p:blipFill>
        <p:spPr>
          <a:xfrm>
            <a:off x="4151784" y="2579835"/>
            <a:ext cx="3786912" cy="2947229"/>
          </a:xfrm>
          <a:prstGeom prst="rect">
            <a:avLst/>
          </a:prstGeom>
        </p:spPr>
      </p:pic>
      <p:pic>
        <p:nvPicPr>
          <p:cNvPr id="4" name="Picture 3">
            <a:extLst>
              <a:ext uri="{FF2B5EF4-FFF2-40B4-BE49-F238E27FC236}">
                <a16:creationId xmlns:a16="http://schemas.microsoft.com/office/drawing/2014/main" id="{B55EF244-D2D0-6451-F3B2-8282E8D6F53D}"/>
              </a:ext>
            </a:extLst>
          </p:cNvPr>
          <p:cNvPicPr>
            <a:picLocks noChangeAspect="1"/>
          </p:cNvPicPr>
          <p:nvPr/>
        </p:nvPicPr>
        <p:blipFill>
          <a:blip r:embed="rId3">
            <a:alphaModFix amt="72000"/>
          </a:blip>
          <a:stretch>
            <a:fillRect/>
          </a:stretch>
        </p:blipFill>
        <p:spPr>
          <a:xfrm>
            <a:off x="8103842" y="2579835"/>
            <a:ext cx="2980296" cy="2947228"/>
          </a:xfrm>
          <a:prstGeom prst="rect">
            <a:avLst/>
          </a:prstGeom>
        </p:spPr>
      </p:pic>
      <p:pic>
        <p:nvPicPr>
          <p:cNvPr id="6" name="Picture 5">
            <a:extLst>
              <a:ext uri="{FF2B5EF4-FFF2-40B4-BE49-F238E27FC236}">
                <a16:creationId xmlns:a16="http://schemas.microsoft.com/office/drawing/2014/main" id="{7206E07D-2CF4-0EA9-C012-9499583B7FE3}"/>
              </a:ext>
            </a:extLst>
          </p:cNvPr>
          <p:cNvPicPr>
            <a:picLocks noChangeAspect="1"/>
          </p:cNvPicPr>
          <p:nvPr/>
        </p:nvPicPr>
        <p:blipFill>
          <a:blip r:embed="rId4">
            <a:alphaModFix amt="74000"/>
          </a:blip>
          <a:stretch>
            <a:fillRect/>
          </a:stretch>
        </p:blipFill>
        <p:spPr>
          <a:xfrm>
            <a:off x="914400" y="2579836"/>
            <a:ext cx="3072238" cy="2947229"/>
          </a:xfrm>
          <a:prstGeom prst="rect">
            <a:avLst/>
          </a:prstGeom>
        </p:spPr>
      </p:pic>
      <p:sp>
        <p:nvSpPr>
          <p:cNvPr id="3" name="TextBox 2">
            <a:extLst>
              <a:ext uri="{FF2B5EF4-FFF2-40B4-BE49-F238E27FC236}">
                <a16:creationId xmlns:a16="http://schemas.microsoft.com/office/drawing/2014/main" id="{EF5C8E0A-847C-AE15-B224-7E325EDFC061}"/>
              </a:ext>
            </a:extLst>
          </p:cNvPr>
          <p:cNvSpPr txBox="1"/>
          <p:nvPr/>
        </p:nvSpPr>
        <p:spPr>
          <a:xfrm>
            <a:off x="839416" y="5726206"/>
            <a:ext cx="5112568" cy="761875"/>
          </a:xfrm>
          <a:prstGeom prst="rect">
            <a:avLst/>
          </a:prstGeom>
          <a:noFill/>
        </p:spPr>
        <p:txBody>
          <a:bodyPr wrap="square" rtlCol="0">
            <a:spAutoFit/>
          </a:bodyPr>
          <a:lstStyle/>
          <a:p>
            <a:pPr>
              <a:lnSpc>
                <a:spcPct val="107000"/>
              </a:lnSpc>
              <a:spcAft>
                <a:spcPts val="800"/>
              </a:spcAft>
            </a:pPr>
            <a:r>
              <a:rPr lang="en-AU"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AC9HS3K01</a:t>
            </a:r>
          </a:p>
          <a:p>
            <a:pPr>
              <a:buNone/>
            </a:pPr>
            <a:r>
              <a:rPr lang="en-AU" sz="1200" dirty="0">
                <a:solidFill>
                  <a:schemeClr val="bg1"/>
                </a:solidFill>
                <a:latin typeface="Aptos" panose="020B0004020202020204" pitchFamily="34" charset="0"/>
                <a:ea typeface="Aptos" panose="020B0004020202020204" pitchFamily="34" charset="0"/>
                <a:cs typeface="Times New Roman" panose="02020603050405020304" pitchFamily="18" charset="0"/>
              </a:rPr>
              <a:t>Causes and effects of changes to the local community, and how people who may be from diverse backgrounds have contributed to these changes</a:t>
            </a:r>
            <a:endParaRPr lang="en-AU" sz="1200" dirty="0">
              <a:solidFill>
                <a:schemeClr val="bg1"/>
              </a:solidFill>
            </a:endParaRPr>
          </a:p>
        </p:txBody>
      </p:sp>
      <p:sp>
        <p:nvSpPr>
          <p:cNvPr id="5" name="TextBox 4">
            <a:extLst>
              <a:ext uri="{FF2B5EF4-FFF2-40B4-BE49-F238E27FC236}">
                <a16:creationId xmlns:a16="http://schemas.microsoft.com/office/drawing/2014/main" id="{7DCDFA22-45E8-0984-1A1D-39B97ADC8E91}"/>
              </a:ext>
            </a:extLst>
          </p:cNvPr>
          <p:cNvSpPr txBox="1"/>
          <p:nvPr/>
        </p:nvSpPr>
        <p:spPr>
          <a:xfrm>
            <a:off x="9696400" y="5589240"/>
            <a:ext cx="2064229" cy="898841"/>
          </a:xfrm>
          <a:prstGeom prst="rect">
            <a:avLst/>
          </a:prstGeom>
          <a:solidFill>
            <a:srgbClr val="52247F"/>
          </a:solidFill>
        </p:spPr>
        <p:txBody>
          <a:bodyPr wrap="square" rtlCol="0">
            <a:spAutoFit/>
          </a:bodyPr>
          <a:lstStyle/>
          <a:p>
            <a:endParaRPr lang="en-AU" dirty="0"/>
          </a:p>
        </p:txBody>
      </p:sp>
      <p:pic>
        <p:nvPicPr>
          <p:cNvPr id="9" name="Picture 8">
            <a:extLst>
              <a:ext uri="{FF2B5EF4-FFF2-40B4-BE49-F238E27FC236}">
                <a16:creationId xmlns:a16="http://schemas.microsoft.com/office/drawing/2014/main" id="{1AD425FB-013F-A246-DC86-0D66020B62B9}"/>
              </a:ext>
            </a:extLst>
          </p:cNvPr>
          <p:cNvPicPr>
            <a:picLocks noChangeAspect="1"/>
          </p:cNvPicPr>
          <p:nvPr/>
        </p:nvPicPr>
        <p:blipFill>
          <a:blip r:embed="rId5"/>
          <a:stretch>
            <a:fillRect/>
          </a:stretch>
        </p:blipFill>
        <p:spPr>
          <a:xfrm>
            <a:off x="10569743" y="5832798"/>
            <a:ext cx="1345234" cy="717459"/>
          </a:xfrm>
          <a:prstGeom prst="rect">
            <a:avLst/>
          </a:prstGeom>
        </p:spPr>
      </p:pic>
    </p:spTree>
    <p:extLst>
      <p:ext uri="{BB962C8B-B14F-4D97-AF65-F5344CB8AC3E}">
        <p14:creationId xmlns:p14="http://schemas.microsoft.com/office/powerpoint/2010/main" val="65693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09E5-1710-6607-FD76-9A40176F83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52F35A-6B2B-4FED-B5FC-13F5900BDFB6}"/>
              </a:ext>
            </a:extLst>
          </p:cNvPr>
          <p:cNvSpPr>
            <a:spLocks noGrp="1"/>
          </p:cNvSpPr>
          <p:nvPr>
            <p:ph type="title"/>
          </p:nvPr>
        </p:nvSpPr>
        <p:spPr/>
        <p:txBody>
          <a:bodyPr/>
          <a:lstStyle/>
          <a:p>
            <a:pPr algn="ctr"/>
            <a:r>
              <a:rPr lang="en-US" dirty="0"/>
              <a:t>Timeline of transport in Canberra</a:t>
            </a:r>
          </a:p>
        </p:txBody>
      </p:sp>
      <p:pic>
        <p:nvPicPr>
          <p:cNvPr id="16" name="Picture Placeholder 60">
            <a:extLst>
              <a:ext uri="{FF2B5EF4-FFF2-40B4-BE49-F238E27FC236}">
                <a16:creationId xmlns:a16="http://schemas.microsoft.com/office/drawing/2014/main" id="{D6C61A82-1908-0525-D718-CD77E95AD28D}"/>
              </a:ext>
            </a:extLst>
          </p:cNvPr>
          <p:cNvPicPr>
            <a:picLocks noChangeAspect="1"/>
          </p:cNvPicPr>
          <p:nvPr/>
        </p:nvPicPr>
        <p:blipFill>
          <a:blip r:embed="rId2"/>
          <a:srcRect l="21854" r="21854"/>
          <a:stretch/>
        </p:blipFill>
        <p:spPr>
          <a:xfrm>
            <a:off x="1888168" y="1622711"/>
            <a:ext cx="1320330" cy="1426238"/>
          </a:xfrm>
          <a:prstGeom prst="rect">
            <a:avLst/>
          </a:prstGeom>
        </p:spPr>
      </p:pic>
      <p:pic>
        <p:nvPicPr>
          <p:cNvPr id="3" name="Picture 2">
            <a:extLst>
              <a:ext uri="{FF2B5EF4-FFF2-40B4-BE49-F238E27FC236}">
                <a16:creationId xmlns:a16="http://schemas.microsoft.com/office/drawing/2014/main" id="{38E85B17-DA4E-32A1-E4AF-E9EAD1B40FFB}"/>
              </a:ext>
            </a:extLst>
          </p:cNvPr>
          <p:cNvPicPr>
            <a:picLocks noChangeAspect="1"/>
          </p:cNvPicPr>
          <p:nvPr/>
        </p:nvPicPr>
        <p:blipFill>
          <a:blip r:embed="rId3"/>
          <a:srcRect r="14134"/>
          <a:stretch/>
        </p:blipFill>
        <p:spPr>
          <a:xfrm>
            <a:off x="3326784" y="1636569"/>
            <a:ext cx="1320329" cy="1426236"/>
          </a:xfrm>
          <a:prstGeom prst="rect">
            <a:avLst/>
          </a:prstGeom>
        </p:spPr>
      </p:pic>
      <p:pic>
        <p:nvPicPr>
          <p:cNvPr id="6" name="Picture Placeholder 127">
            <a:extLst>
              <a:ext uri="{FF2B5EF4-FFF2-40B4-BE49-F238E27FC236}">
                <a16:creationId xmlns:a16="http://schemas.microsoft.com/office/drawing/2014/main" id="{D82CCE24-9042-6077-CA87-CA8D33525BEC}"/>
              </a:ext>
            </a:extLst>
          </p:cNvPr>
          <p:cNvPicPr>
            <a:picLocks noChangeAspect="1"/>
          </p:cNvPicPr>
          <p:nvPr/>
        </p:nvPicPr>
        <p:blipFill>
          <a:blip r:embed="rId4"/>
          <a:srcRect l="18110" r="18110"/>
          <a:stretch/>
        </p:blipFill>
        <p:spPr>
          <a:xfrm>
            <a:off x="4759754" y="1650205"/>
            <a:ext cx="1320328" cy="1426237"/>
          </a:xfrm>
          <a:prstGeom prst="rect">
            <a:avLst/>
          </a:prstGeom>
        </p:spPr>
      </p:pic>
      <p:pic>
        <p:nvPicPr>
          <p:cNvPr id="7" name="Picture 4">
            <a:extLst>
              <a:ext uri="{FF2B5EF4-FFF2-40B4-BE49-F238E27FC236}">
                <a16:creationId xmlns:a16="http://schemas.microsoft.com/office/drawing/2014/main" id="{A177412F-49C7-764D-256B-21E91A6E86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759" t="15472" r="21366"/>
          <a:stretch/>
        </p:blipFill>
        <p:spPr bwMode="auto">
          <a:xfrm>
            <a:off x="6188141" y="1640245"/>
            <a:ext cx="1320328" cy="1561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DEB8DB7-A17A-4C57-2EA7-8AFABA99050C}"/>
              </a:ext>
            </a:extLst>
          </p:cNvPr>
          <p:cNvPicPr>
            <a:picLocks noChangeAspect="1"/>
          </p:cNvPicPr>
          <p:nvPr/>
        </p:nvPicPr>
        <p:blipFill>
          <a:blip r:embed="rId6"/>
          <a:stretch>
            <a:fillRect/>
          </a:stretch>
        </p:blipFill>
        <p:spPr>
          <a:xfrm>
            <a:off x="7590475" y="1633768"/>
            <a:ext cx="1320328" cy="1433711"/>
          </a:xfrm>
          <a:prstGeom prst="rect">
            <a:avLst/>
          </a:prstGeom>
        </p:spPr>
      </p:pic>
      <p:pic>
        <p:nvPicPr>
          <p:cNvPr id="9" name="Picture 2" descr="An electric vehicle is parked and plugged into an EV charging bay. ">
            <a:extLst>
              <a:ext uri="{FF2B5EF4-FFF2-40B4-BE49-F238E27FC236}">
                <a16:creationId xmlns:a16="http://schemas.microsoft.com/office/drawing/2014/main" id="{201AD6B8-B7E2-0C3F-012B-6844684E299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55" t="12606" r="35067"/>
          <a:stretch/>
        </p:blipFill>
        <p:spPr bwMode="auto">
          <a:xfrm>
            <a:off x="10456415" y="1629569"/>
            <a:ext cx="1280395" cy="14332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FBD2A0-A30F-562E-3A1E-D28F380291BB}"/>
              </a:ext>
            </a:extLst>
          </p:cNvPr>
          <p:cNvSpPr txBox="1"/>
          <p:nvPr/>
        </p:nvSpPr>
        <p:spPr>
          <a:xfrm>
            <a:off x="273911" y="3512933"/>
            <a:ext cx="1483708" cy="2308324"/>
          </a:xfrm>
          <a:prstGeom prst="rect">
            <a:avLst/>
          </a:prstGeom>
          <a:noFill/>
        </p:spPr>
        <p:txBody>
          <a:bodyPr wrap="square" rtlCol="0">
            <a:spAutoFit/>
          </a:bodyPr>
          <a:lstStyle/>
          <a:p>
            <a:r>
              <a:rPr lang="en-AU" sz="900" dirty="0">
                <a:solidFill>
                  <a:srgbClr val="000000"/>
                </a:solidFill>
              </a:rPr>
              <a:t>Walking is the oldest form of transport and is still used today. </a:t>
            </a:r>
          </a:p>
          <a:p>
            <a:endParaRPr lang="en-AU" sz="900" dirty="0">
              <a:solidFill>
                <a:srgbClr val="000000"/>
              </a:solidFill>
            </a:endParaRPr>
          </a:p>
          <a:p>
            <a:r>
              <a:rPr lang="en-AU" sz="900" dirty="0">
                <a:solidFill>
                  <a:srgbClr val="000000"/>
                </a:solidFill>
              </a:rPr>
              <a:t>Humans get sore feet and muscles when they walk long distances.</a:t>
            </a:r>
          </a:p>
          <a:p>
            <a:endParaRPr lang="en-AU" sz="900" dirty="0">
              <a:solidFill>
                <a:srgbClr val="000000"/>
              </a:solidFill>
            </a:endParaRPr>
          </a:p>
          <a:p>
            <a:r>
              <a:rPr lang="en-AU" sz="900" dirty="0">
                <a:solidFill>
                  <a:srgbClr val="000000"/>
                </a:solidFill>
              </a:rPr>
              <a:t>Walking is a slow way to travel. </a:t>
            </a:r>
          </a:p>
          <a:p>
            <a:endParaRPr lang="en-AU" sz="900" dirty="0">
              <a:solidFill>
                <a:srgbClr val="000000"/>
              </a:solidFill>
            </a:endParaRPr>
          </a:p>
          <a:p>
            <a:r>
              <a:rPr lang="en-AU" sz="900" dirty="0">
                <a:solidFill>
                  <a:srgbClr val="000000"/>
                </a:solidFill>
              </a:rPr>
              <a:t>Walking requires the human body to burn energy. </a:t>
            </a:r>
          </a:p>
          <a:p>
            <a:endParaRPr lang="en-AU" sz="900" dirty="0">
              <a:solidFill>
                <a:srgbClr val="000000"/>
              </a:solidFill>
            </a:endParaRPr>
          </a:p>
          <a:p>
            <a:r>
              <a:rPr lang="en-AU" sz="900" dirty="0">
                <a:solidFill>
                  <a:srgbClr val="000000"/>
                </a:solidFill>
              </a:rPr>
              <a:t>Walking is free.</a:t>
            </a:r>
          </a:p>
        </p:txBody>
      </p:sp>
      <p:cxnSp>
        <p:nvCxnSpPr>
          <p:cNvPr id="12" name="Straight Connector 11">
            <a:extLst>
              <a:ext uri="{FF2B5EF4-FFF2-40B4-BE49-F238E27FC236}">
                <a16:creationId xmlns:a16="http://schemas.microsoft.com/office/drawing/2014/main" id="{08CCEDD6-651F-BD94-55CA-40F365177FAF}"/>
              </a:ext>
              <a:ext uri="{C183D7F6-B498-43B3-948B-1728B52AA6E4}">
                <adec:decorative xmlns:adec="http://schemas.microsoft.com/office/drawing/2017/decorative" val="1"/>
              </a:ext>
            </a:extLst>
          </p:cNvPr>
          <p:cNvCxnSpPr>
            <a:cxnSpLocks/>
          </p:cNvCxnSpPr>
          <p:nvPr/>
        </p:nvCxnSpPr>
        <p:spPr>
          <a:xfrm>
            <a:off x="1042957" y="3356992"/>
            <a:ext cx="10053655"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9760F18-5D49-2B61-57E1-39B9A20E6BE1}"/>
              </a:ext>
            </a:extLst>
          </p:cNvPr>
          <p:cNvSpPr txBox="1"/>
          <p:nvPr/>
        </p:nvSpPr>
        <p:spPr>
          <a:xfrm>
            <a:off x="1874954" y="1185757"/>
            <a:ext cx="1072985" cy="369332"/>
          </a:xfrm>
          <a:prstGeom prst="rect">
            <a:avLst/>
          </a:prstGeom>
          <a:noFill/>
        </p:spPr>
        <p:txBody>
          <a:bodyPr wrap="square" rtlCol="0">
            <a:spAutoFit/>
          </a:bodyPr>
          <a:lstStyle/>
          <a:p>
            <a:pPr algn="ctr"/>
            <a:r>
              <a:rPr lang="en-AU" dirty="0">
                <a:solidFill>
                  <a:srgbClr val="000000"/>
                </a:solidFill>
              </a:rPr>
              <a:t>1820</a:t>
            </a:r>
            <a:r>
              <a:rPr lang="en-AU" sz="800" dirty="0"/>
              <a:t> </a:t>
            </a:r>
          </a:p>
        </p:txBody>
      </p:sp>
      <p:sp>
        <p:nvSpPr>
          <p:cNvPr id="18" name="Oval 17">
            <a:extLst>
              <a:ext uri="{FF2B5EF4-FFF2-40B4-BE49-F238E27FC236}">
                <a16:creationId xmlns:a16="http://schemas.microsoft.com/office/drawing/2014/main" id="{F28F430D-F4F0-4934-9F27-35000D683C64}"/>
              </a:ext>
              <a:ext uri="{C183D7F6-B498-43B3-948B-1728B52AA6E4}">
                <adec:decorative xmlns:adec="http://schemas.microsoft.com/office/drawing/2017/decorative" val="1"/>
              </a:ext>
            </a:extLst>
          </p:cNvPr>
          <p:cNvSpPr/>
          <p:nvPr/>
        </p:nvSpPr>
        <p:spPr>
          <a:xfrm>
            <a:off x="962041" y="326716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a:extLst>
              <a:ext uri="{FF2B5EF4-FFF2-40B4-BE49-F238E27FC236}">
                <a16:creationId xmlns:a16="http://schemas.microsoft.com/office/drawing/2014/main" id="{922E8FF8-77AE-CA4F-C479-0F09675B1586}"/>
              </a:ext>
              <a:ext uri="{C183D7F6-B498-43B3-948B-1728B52AA6E4}">
                <adec:decorative xmlns:adec="http://schemas.microsoft.com/office/drawing/2017/decorative" val="1"/>
              </a:ext>
            </a:extLst>
          </p:cNvPr>
          <p:cNvSpPr/>
          <p:nvPr/>
        </p:nvSpPr>
        <p:spPr>
          <a:xfrm>
            <a:off x="2411446" y="3293026"/>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D0FC883-FF7F-2BC5-F275-567CE457F81B}"/>
              </a:ext>
              <a:ext uri="{C183D7F6-B498-43B3-948B-1728B52AA6E4}">
                <adec:decorative xmlns:adec="http://schemas.microsoft.com/office/drawing/2017/decorative" val="1"/>
              </a:ext>
            </a:extLst>
          </p:cNvPr>
          <p:cNvSpPr/>
          <p:nvPr/>
        </p:nvSpPr>
        <p:spPr>
          <a:xfrm>
            <a:off x="3856081" y="3293026"/>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91CDF76-F9DC-6073-0FE4-4F93451E10F6}"/>
              </a:ext>
              <a:ext uri="{C183D7F6-B498-43B3-948B-1728B52AA6E4}">
                <adec:decorative xmlns:adec="http://schemas.microsoft.com/office/drawing/2017/decorative" val="1"/>
              </a:ext>
            </a:extLst>
          </p:cNvPr>
          <p:cNvSpPr/>
          <p:nvPr/>
        </p:nvSpPr>
        <p:spPr>
          <a:xfrm>
            <a:off x="5332699" y="3283441"/>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E5E669A-BAF1-C976-C108-A5AC47996712}"/>
              </a:ext>
              <a:ext uri="{C183D7F6-B498-43B3-948B-1728B52AA6E4}">
                <adec:decorative xmlns:adec="http://schemas.microsoft.com/office/drawing/2017/decorative" val="1"/>
              </a:ext>
            </a:extLst>
          </p:cNvPr>
          <p:cNvSpPr/>
          <p:nvPr/>
        </p:nvSpPr>
        <p:spPr>
          <a:xfrm>
            <a:off x="6798263" y="3275773"/>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421F745-231D-5296-6A13-FA46AC94F059}"/>
              </a:ext>
              <a:ext uri="{C183D7F6-B498-43B3-948B-1728B52AA6E4}">
                <adec:decorative xmlns:adec="http://schemas.microsoft.com/office/drawing/2017/decorative" val="1"/>
              </a:ext>
            </a:extLst>
          </p:cNvPr>
          <p:cNvSpPr/>
          <p:nvPr/>
        </p:nvSpPr>
        <p:spPr>
          <a:xfrm>
            <a:off x="8169723" y="327473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D06597F-DBF2-203C-6DA3-50457A322F74}"/>
              </a:ext>
              <a:ext uri="{C183D7F6-B498-43B3-948B-1728B52AA6E4}">
                <adec:decorative xmlns:adec="http://schemas.microsoft.com/office/drawing/2017/decorative" val="1"/>
              </a:ext>
            </a:extLst>
          </p:cNvPr>
          <p:cNvSpPr/>
          <p:nvPr/>
        </p:nvSpPr>
        <p:spPr>
          <a:xfrm>
            <a:off x="9603158" y="3274738"/>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72AAA7-4468-36E2-0B39-A87B0D9CF415}"/>
              </a:ext>
              <a:ext uri="{C183D7F6-B498-43B3-948B-1728B52AA6E4}">
                <adec:decorative xmlns:adec="http://schemas.microsoft.com/office/drawing/2017/decorative" val="1"/>
              </a:ext>
            </a:extLst>
          </p:cNvPr>
          <p:cNvSpPr/>
          <p:nvPr/>
        </p:nvSpPr>
        <p:spPr>
          <a:xfrm>
            <a:off x="10998785" y="3293026"/>
            <a:ext cx="161832" cy="1618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65FDF1B-6961-B52C-3725-7B8CE98F1232}"/>
              </a:ext>
            </a:extLst>
          </p:cNvPr>
          <p:cNvSpPr txBox="1"/>
          <p:nvPr/>
        </p:nvSpPr>
        <p:spPr>
          <a:xfrm>
            <a:off x="506465" y="1217895"/>
            <a:ext cx="1072985" cy="338554"/>
          </a:xfrm>
          <a:prstGeom prst="rect">
            <a:avLst/>
          </a:prstGeom>
          <a:noFill/>
        </p:spPr>
        <p:txBody>
          <a:bodyPr wrap="square" rtlCol="0">
            <a:spAutoFit/>
          </a:bodyPr>
          <a:lstStyle/>
          <a:p>
            <a:pPr algn="ctr"/>
            <a:r>
              <a:rPr lang="en-AU" sz="800" dirty="0">
                <a:solidFill>
                  <a:srgbClr val="000000"/>
                </a:solidFill>
              </a:rPr>
              <a:t>Estimated 20,000 years in this region</a:t>
            </a:r>
          </a:p>
        </p:txBody>
      </p:sp>
      <p:sp>
        <p:nvSpPr>
          <p:cNvPr id="28" name="TextBox 27">
            <a:extLst>
              <a:ext uri="{FF2B5EF4-FFF2-40B4-BE49-F238E27FC236}">
                <a16:creationId xmlns:a16="http://schemas.microsoft.com/office/drawing/2014/main" id="{0D674E33-F8CD-3A21-4F80-CA5DE538B160}"/>
              </a:ext>
            </a:extLst>
          </p:cNvPr>
          <p:cNvSpPr txBox="1"/>
          <p:nvPr/>
        </p:nvSpPr>
        <p:spPr>
          <a:xfrm>
            <a:off x="3331708" y="1180881"/>
            <a:ext cx="1072985" cy="369332"/>
          </a:xfrm>
          <a:prstGeom prst="rect">
            <a:avLst/>
          </a:prstGeom>
          <a:noFill/>
        </p:spPr>
        <p:txBody>
          <a:bodyPr wrap="square" rtlCol="0">
            <a:spAutoFit/>
          </a:bodyPr>
          <a:lstStyle/>
          <a:p>
            <a:pPr algn="ctr"/>
            <a:r>
              <a:rPr lang="en-AU" dirty="0">
                <a:solidFill>
                  <a:srgbClr val="000000"/>
                </a:solidFill>
              </a:rPr>
              <a:t>1870 </a:t>
            </a:r>
          </a:p>
        </p:txBody>
      </p:sp>
      <p:sp>
        <p:nvSpPr>
          <p:cNvPr id="29" name="TextBox 28">
            <a:extLst>
              <a:ext uri="{FF2B5EF4-FFF2-40B4-BE49-F238E27FC236}">
                <a16:creationId xmlns:a16="http://schemas.microsoft.com/office/drawing/2014/main" id="{96DC265E-6992-B363-F519-BD250C759052}"/>
              </a:ext>
            </a:extLst>
          </p:cNvPr>
          <p:cNvSpPr txBox="1"/>
          <p:nvPr/>
        </p:nvSpPr>
        <p:spPr>
          <a:xfrm>
            <a:off x="4769973" y="1199818"/>
            <a:ext cx="1072985" cy="369332"/>
          </a:xfrm>
          <a:prstGeom prst="rect">
            <a:avLst/>
          </a:prstGeom>
          <a:noFill/>
        </p:spPr>
        <p:txBody>
          <a:bodyPr wrap="square" rtlCol="0">
            <a:spAutoFit/>
          </a:bodyPr>
          <a:lstStyle/>
          <a:p>
            <a:pPr algn="ctr"/>
            <a:r>
              <a:rPr lang="en-AU" dirty="0">
                <a:solidFill>
                  <a:srgbClr val="000000"/>
                </a:solidFill>
              </a:rPr>
              <a:t>1920</a:t>
            </a:r>
          </a:p>
        </p:txBody>
      </p:sp>
      <p:sp>
        <p:nvSpPr>
          <p:cNvPr id="30" name="TextBox 29">
            <a:extLst>
              <a:ext uri="{FF2B5EF4-FFF2-40B4-BE49-F238E27FC236}">
                <a16:creationId xmlns:a16="http://schemas.microsoft.com/office/drawing/2014/main" id="{05B22B80-8016-9325-D432-2109EFFCF7DA}"/>
              </a:ext>
            </a:extLst>
          </p:cNvPr>
          <p:cNvSpPr txBox="1"/>
          <p:nvPr/>
        </p:nvSpPr>
        <p:spPr>
          <a:xfrm>
            <a:off x="6279916" y="1181897"/>
            <a:ext cx="1072985" cy="369332"/>
          </a:xfrm>
          <a:prstGeom prst="rect">
            <a:avLst/>
          </a:prstGeom>
          <a:noFill/>
        </p:spPr>
        <p:txBody>
          <a:bodyPr wrap="square" rtlCol="0">
            <a:spAutoFit/>
          </a:bodyPr>
          <a:lstStyle/>
          <a:p>
            <a:pPr algn="ctr"/>
            <a:r>
              <a:rPr lang="en-AU" dirty="0">
                <a:solidFill>
                  <a:srgbClr val="000000"/>
                </a:solidFill>
              </a:rPr>
              <a:t>1950</a:t>
            </a:r>
            <a:r>
              <a:rPr lang="en-AU" sz="800" dirty="0">
                <a:solidFill>
                  <a:srgbClr val="000000"/>
                </a:solidFill>
              </a:rPr>
              <a:t> </a:t>
            </a:r>
          </a:p>
        </p:txBody>
      </p:sp>
      <p:sp>
        <p:nvSpPr>
          <p:cNvPr id="31" name="TextBox 30">
            <a:extLst>
              <a:ext uri="{FF2B5EF4-FFF2-40B4-BE49-F238E27FC236}">
                <a16:creationId xmlns:a16="http://schemas.microsoft.com/office/drawing/2014/main" id="{C4A6B2A1-C524-AD94-26A3-C21955A9CC58}"/>
              </a:ext>
            </a:extLst>
          </p:cNvPr>
          <p:cNvSpPr txBox="1"/>
          <p:nvPr/>
        </p:nvSpPr>
        <p:spPr>
          <a:xfrm>
            <a:off x="7736670" y="1181897"/>
            <a:ext cx="1072985" cy="369332"/>
          </a:xfrm>
          <a:prstGeom prst="rect">
            <a:avLst/>
          </a:prstGeom>
          <a:noFill/>
        </p:spPr>
        <p:txBody>
          <a:bodyPr wrap="square" rtlCol="0">
            <a:spAutoFit/>
          </a:bodyPr>
          <a:lstStyle/>
          <a:p>
            <a:pPr algn="ctr"/>
            <a:r>
              <a:rPr lang="en-AU" dirty="0">
                <a:solidFill>
                  <a:srgbClr val="000000"/>
                </a:solidFill>
              </a:rPr>
              <a:t>1970</a:t>
            </a:r>
          </a:p>
        </p:txBody>
      </p:sp>
      <p:sp>
        <p:nvSpPr>
          <p:cNvPr id="32" name="TextBox 31">
            <a:extLst>
              <a:ext uri="{FF2B5EF4-FFF2-40B4-BE49-F238E27FC236}">
                <a16:creationId xmlns:a16="http://schemas.microsoft.com/office/drawing/2014/main" id="{CEE17FED-5875-B945-9B41-0BC261E71FAB}"/>
              </a:ext>
            </a:extLst>
          </p:cNvPr>
          <p:cNvSpPr txBox="1"/>
          <p:nvPr/>
        </p:nvSpPr>
        <p:spPr>
          <a:xfrm>
            <a:off x="9193424" y="1181897"/>
            <a:ext cx="1072985" cy="369332"/>
          </a:xfrm>
          <a:prstGeom prst="rect">
            <a:avLst/>
          </a:prstGeom>
          <a:noFill/>
        </p:spPr>
        <p:txBody>
          <a:bodyPr wrap="square" rtlCol="0">
            <a:spAutoFit/>
          </a:bodyPr>
          <a:lstStyle/>
          <a:p>
            <a:pPr algn="ctr"/>
            <a:r>
              <a:rPr lang="en-AU" dirty="0">
                <a:solidFill>
                  <a:srgbClr val="000000"/>
                </a:solidFill>
              </a:rPr>
              <a:t>2000 </a:t>
            </a:r>
          </a:p>
        </p:txBody>
      </p:sp>
      <p:sp>
        <p:nvSpPr>
          <p:cNvPr id="33" name="TextBox 32">
            <a:extLst>
              <a:ext uri="{FF2B5EF4-FFF2-40B4-BE49-F238E27FC236}">
                <a16:creationId xmlns:a16="http://schemas.microsoft.com/office/drawing/2014/main" id="{88A5C91E-CF15-92DD-867F-35DF6922ADF2}"/>
              </a:ext>
            </a:extLst>
          </p:cNvPr>
          <p:cNvSpPr txBox="1"/>
          <p:nvPr/>
        </p:nvSpPr>
        <p:spPr>
          <a:xfrm>
            <a:off x="10780365" y="1181897"/>
            <a:ext cx="1072985" cy="369332"/>
          </a:xfrm>
          <a:prstGeom prst="rect">
            <a:avLst/>
          </a:prstGeom>
          <a:noFill/>
        </p:spPr>
        <p:txBody>
          <a:bodyPr wrap="square" rtlCol="0">
            <a:spAutoFit/>
          </a:bodyPr>
          <a:lstStyle/>
          <a:p>
            <a:r>
              <a:rPr lang="en-AU" dirty="0">
                <a:solidFill>
                  <a:srgbClr val="000000"/>
                </a:solidFill>
              </a:rPr>
              <a:t>2025</a:t>
            </a:r>
            <a:r>
              <a:rPr lang="en-AU" sz="800" dirty="0"/>
              <a:t> </a:t>
            </a:r>
          </a:p>
        </p:txBody>
      </p:sp>
      <p:sp>
        <p:nvSpPr>
          <p:cNvPr id="34" name="TextBox 33">
            <a:extLst>
              <a:ext uri="{FF2B5EF4-FFF2-40B4-BE49-F238E27FC236}">
                <a16:creationId xmlns:a16="http://schemas.microsoft.com/office/drawing/2014/main" id="{9B0D48C3-D9EA-FDF4-E489-50D9415FBB58}"/>
              </a:ext>
            </a:extLst>
          </p:cNvPr>
          <p:cNvSpPr txBox="1"/>
          <p:nvPr/>
        </p:nvSpPr>
        <p:spPr>
          <a:xfrm>
            <a:off x="1698255" y="3503722"/>
            <a:ext cx="1575651" cy="2569934"/>
          </a:xfrm>
          <a:prstGeom prst="rect">
            <a:avLst/>
          </a:prstGeom>
          <a:noFill/>
        </p:spPr>
        <p:txBody>
          <a:bodyPr wrap="square" rtlCol="0">
            <a:spAutoFit/>
          </a:bodyPr>
          <a:lstStyle/>
          <a:p>
            <a:r>
              <a:rPr lang="en-AU" sz="900" dirty="0">
                <a:solidFill>
                  <a:srgbClr val="000000"/>
                </a:solidFill>
              </a:rPr>
              <a:t>Horses were used to transport people and small goods. </a:t>
            </a:r>
          </a:p>
          <a:p>
            <a:endParaRPr lang="en-AU" sz="900" dirty="0">
              <a:solidFill>
                <a:srgbClr val="000000"/>
              </a:solidFill>
            </a:endParaRPr>
          </a:p>
          <a:p>
            <a:r>
              <a:rPr lang="en-AU" sz="900" dirty="0">
                <a:solidFill>
                  <a:srgbClr val="000000"/>
                </a:solidFill>
              </a:rPr>
              <a:t>Horses can travel long distances. When galloping, they travel about 40kms per hour but require regular food and rest.</a:t>
            </a:r>
          </a:p>
          <a:p>
            <a:endParaRPr lang="en-AU" sz="900" dirty="0">
              <a:solidFill>
                <a:srgbClr val="000000"/>
              </a:solidFill>
            </a:endParaRPr>
          </a:p>
          <a:p>
            <a:r>
              <a:rPr lang="en-AU" sz="900" dirty="0">
                <a:solidFill>
                  <a:srgbClr val="000000"/>
                </a:solidFill>
              </a:rPr>
              <a:t>The first horses came from Europe, but they could be bred in Australia.</a:t>
            </a:r>
          </a:p>
          <a:p>
            <a:endParaRPr lang="en-AU" sz="900" dirty="0">
              <a:solidFill>
                <a:srgbClr val="000000"/>
              </a:solidFill>
            </a:endParaRPr>
          </a:p>
          <a:p>
            <a:r>
              <a:rPr lang="en-AU" sz="900" dirty="0">
                <a:solidFill>
                  <a:srgbClr val="000000"/>
                </a:solidFill>
              </a:rPr>
              <a:t>Horses required hay and grains which were low cost and grown in Australia.</a:t>
            </a:r>
          </a:p>
          <a:p>
            <a:endParaRPr lang="en-AU" sz="800" dirty="0">
              <a:solidFill>
                <a:srgbClr val="000000"/>
              </a:solidFill>
            </a:endParaRPr>
          </a:p>
        </p:txBody>
      </p:sp>
      <p:sp>
        <p:nvSpPr>
          <p:cNvPr id="35" name="TextBox 34">
            <a:extLst>
              <a:ext uri="{FF2B5EF4-FFF2-40B4-BE49-F238E27FC236}">
                <a16:creationId xmlns:a16="http://schemas.microsoft.com/office/drawing/2014/main" id="{29AAAA17-94C0-97FA-6466-6B97D6DFEE72}"/>
              </a:ext>
            </a:extLst>
          </p:cNvPr>
          <p:cNvSpPr txBox="1"/>
          <p:nvPr/>
        </p:nvSpPr>
        <p:spPr>
          <a:xfrm>
            <a:off x="3158950" y="3518824"/>
            <a:ext cx="1483708" cy="2416046"/>
          </a:xfrm>
          <a:prstGeom prst="rect">
            <a:avLst/>
          </a:prstGeom>
          <a:noFill/>
        </p:spPr>
        <p:txBody>
          <a:bodyPr wrap="square" rtlCol="0">
            <a:spAutoFit/>
          </a:bodyPr>
          <a:lstStyle/>
          <a:p>
            <a:r>
              <a:rPr lang="en-AU" sz="900" dirty="0">
                <a:solidFill>
                  <a:srgbClr val="000000"/>
                </a:solidFill>
              </a:rPr>
              <a:t>Carts attached to horses could carry heavy goods and multiple people.</a:t>
            </a:r>
          </a:p>
          <a:p>
            <a:endParaRPr lang="en-AU" sz="900" dirty="0">
              <a:solidFill>
                <a:srgbClr val="000000"/>
              </a:solidFill>
            </a:endParaRPr>
          </a:p>
          <a:p>
            <a:r>
              <a:rPr lang="en-AU" sz="900" dirty="0">
                <a:solidFill>
                  <a:srgbClr val="000000"/>
                </a:solidFill>
              </a:rPr>
              <a:t>Carts could only travel distances and speeds depending on the horse.</a:t>
            </a:r>
          </a:p>
          <a:p>
            <a:endParaRPr lang="en-AU" sz="900" dirty="0">
              <a:solidFill>
                <a:srgbClr val="000000"/>
              </a:solidFill>
            </a:endParaRPr>
          </a:p>
          <a:p>
            <a:r>
              <a:rPr lang="en-AU" sz="900" dirty="0">
                <a:solidFill>
                  <a:srgbClr val="000000"/>
                </a:solidFill>
              </a:rPr>
              <a:t>Carts were built in Australia using Australian wood. </a:t>
            </a:r>
          </a:p>
          <a:p>
            <a:endParaRPr lang="en-AU" sz="900" dirty="0">
              <a:solidFill>
                <a:srgbClr val="000000"/>
              </a:solidFill>
            </a:endParaRPr>
          </a:p>
          <a:p>
            <a:r>
              <a:rPr lang="en-AU" sz="900" dirty="0">
                <a:solidFill>
                  <a:srgbClr val="000000"/>
                </a:solidFill>
              </a:rPr>
              <a:t>Wood is a low cost, renewable resource that is grown in Australia.</a:t>
            </a:r>
          </a:p>
          <a:p>
            <a:endParaRPr lang="en-AU" sz="800" dirty="0">
              <a:solidFill>
                <a:srgbClr val="000000"/>
              </a:solidFill>
            </a:endParaRPr>
          </a:p>
          <a:p>
            <a:endParaRPr lang="en-AU" sz="800" dirty="0">
              <a:solidFill>
                <a:srgbClr val="000000"/>
              </a:solidFill>
            </a:endParaRPr>
          </a:p>
        </p:txBody>
      </p:sp>
      <p:sp>
        <p:nvSpPr>
          <p:cNvPr id="36" name="TextBox 35">
            <a:extLst>
              <a:ext uri="{FF2B5EF4-FFF2-40B4-BE49-F238E27FC236}">
                <a16:creationId xmlns:a16="http://schemas.microsoft.com/office/drawing/2014/main" id="{4B819B1A-BCC6-BC17-4C62-B9A431BCB493}"/>
              </a:ext>
            </a:extLst>
          </p:cNvPr>
          <p:cNvSpPr txBox="1"/>
          <p:nvPr/>
        </p:nvSpPr>
        <p:spPr>
          <a:xfrm>
            <a:off x="4619254" y="3542998"/>
            <a:ext cx="1483707" cy="2569934"/>
          </a:xfrm>
          <a:prstGeom prst="rect">
            <a:avLst/>
          </a:prstGeom>
          <a:noFill/>
        </p:spPr>
        <p:txBody>
          <a:bodyPr wrap="square" rtlCol="0">
            <a:spAutoFit/>
          </a:bodyPr>
          <a:lstStyle/>
          <a:p>
            <a:r>
              <a:rPr lang="en-AU" sz="900" dirty="0">
                <a:solidFill>
                  <a:srgbClr val="000000"/>
                </a:solidFill>
              </a:rPr>
              <a:t>A small number of people owned a petrol fuelled car.</a:t>
            </a:r>
          </a:p>
          <a:p>
            <a:endParaRPr lang="en-AU" sz="900" dirty="0">
              <a:solidFill>
                <a:srgbClr val="000000"/>
              </a:solidFill>
            </a:endParaRPr>
          </a:p>
          <a:p>
            <a:r>
              <a:rPr lang="en-AU" sz="900" dirty="0">
                <a:solidFill>
                  <a:srgbClr val="000000"/>
                </a:solidFill>
              </a:rPr>
              <a:t>Cars moved as fast as a galloping horse.</a:t>
            </a:r>
          </a:p>
          <a:p>
            <a:endParaRPr lang="en-AU" sz="900" dirty="0">
              <a:solidFill>
                <a:srgbClr val="000000"/>
              </a:solidFill>
            </a:endParaRPr>
          </a:p>
          <a:p>
            <a:r>
              <a:rPr lang="en-AU" sz="900" dirty="0">
                <a:solidFill>
                  <a:srgbClr val="000000"/>
                </a:solidFill>
              </a:rPr>
              <a:t>The time taken to build a car reduced from </a:t>
            </a:r>
            <a:r>
              <a:rPr lang="en-AU" sz="900" dirty="0">
                <a:solidFill>
                  <a:srgbClr val="000000"/>
                </a:solidFill>
                <a:hlinkClick r:id="rId8">
                  <a:extLst>
                    <a:ext uri="{A12FA001-AC4F-418D-AE19-62706E023703}">
                      <ahyp:hlinkClr xmlns:ahyp="http://schemas.microsoft.com/office/drawing/2018/hyperlinkcolor" val="tx"/>
                    </a:ext>
                  </a:extLst>
                </a:hlinkClick>
              </a:rPr>
              <a:t>12 hours to 93 minutes </a:t>
            </a:r>
            <a:r>
              <a:rPr lang="en-AU" sz="900" dirty="0">
                <a:solidFill>
                  <a:srgbClr val="000000"/>
                </a:solidFill>
              </a:rPr>
              <a:t>on a moving production line in Europe and America from 1913. </a:t>
            </a:r>
          </a:p>
          <a:p>
            <a:endParaRPr lang="en-AU" sz="900" dirty="0">
              <a:solidFill>
                <a:srgbClr val="000000"/>
              </a:solidFill>
            </a:endParaRPr>
          </a:p>
          <a:p>
            <a:r>
              <a:rPr lang="en-AU" sz="900" dirty="0">
                <a:solidFill>
                  <a:srgbClr val="000000"/>
                </a:solidFill>
              </a:rPr>
              <a:t>Both the car and the fuel needed to be imported from overseas (America). </a:t>
            </a:r>
          </a:p>
          <a:p>
            <a:endParaRPr lang="en-AU" sz="800" dirty="0">
              <a:solidFill>
                <a:srgbClr val="000000"/>
              </a:solidFill>
            </a:endParaRPr>
          </a:p>
        </p:txBody>
      </p:sp>
      <p:sp>
        <p:nvSpPr>
          <p:cNvPr id="37" name="TextBox 36">
            <a:extLst>
              <a:ext uri="{FF2B5EF4-FFF2-40B4-BE49-F238E27FC236}">
                <a16:creationId xmlns:a16="http://schemas.microsoft.com/office/drawing/2014/main" id="{08BE8440-32D2-52ED-141D-7A699B69C76C}"/>
              </a:ext>
            </a:extLst>
          </p:cNvPr>
          <p:cNvSpPr txBox="1"/>
          <p:nvPr/>
        </p:nvSpPr>
        <p:spPr>
          <a:xfrm>
            <a:off x="6055541" y="3563028"/>
            <a:ext cx="1505123" cy="2292935"/>
          </a:xfrm>
          <a:prstGeom prst="rect">
            <a:avLst/>
          </a:prstGeom>
          <a:noFill/>
        </p:spPr>
        <p:txBody>
          <a:bodyPr wrap="square" rtlCol="0">
            <a:spAutoFit/>
          </a:bodyPr>
          <a:lstStyle/>
          <a:p>
            <a:r>
              <a:rPr lang="en-AU" sz="900" dirty="0">
                <a:solidFill>
                  <a:srgbClr val="000000"/>
                </a:solidFill>
                <a:hlinkClick r:id="rId9">
                  <a:extLst>
                    <a:ext uri="{A12FA001-AC4F-418D-AE19-62706E023703}">
                      <ahyp:hlinkClr xmlns:ahyp="http://schemas.microsoft.com/office/drawing/2018/hyperlinkcolor" val="tx"/>
                    </a:ext>
                  </a:extLst>
                </a:hlinkClick>
              </a:rPr>
              <a:t>One in 10 </a:t>
            </a:r>
            <a:r>
              <a:rPr lang="en-AU" sz="900" dirty="0">
                <a:solidFill>
                  <a:srgbClr val="000000"/>
                </a:solidFill>
              </a:rPr>
              <a:t>families owned a car. </a:t>
            </a:r>
          </a:p>
          <a:p>
            <a:endParaRPr lang="en-AU" sz="900" dirty="0">
              <a:solidFill>
                <a:schemeClr val="accent6"/>
              </a:solidFill>
            </a:endParaRPr>
          </a:p>
          <a:p>
            <a:r>
              <a:rPr lang="en-AU" sz="900" dirty="0">
                <a:solidFill>
                  <a:srgbClr val="000000"/>
                </a:solidFill>
              </a:rPr>
              <a:t>Cars could travel faster than horses. </a:t>
            </a:r>
          </a:p>
          <a:p>
            <a:endParaRPr lang="en-AU" sz="900" dirty="0">
              <a:solidFill>
                <a:schemeClr val="accent6"/>
              </a:solidFill>
            </a:endParaRPr>
          </a:p>
          <a:p>
            <a:r>
              <a:rPr lang="en-AU" sz="900" dirty="0">
                <a:solidFill>
                  <a:srgbClr val="000000"/>
                </a:solidFill>
              </a:rPr>
              <a:t>Cars were produced in Australia, and it took 80 minutes to build.</a:t>
            </a:r>
          </a:p>
          <a:p>
            <a:endParaRPr lang="en-AU" sz="900" dirty="0">
              <a:solidFill>
                <a:srgbClr val="000000"/>
              </a:solidFill>
            </a:endParaRPr>
          </a:p>
          <a:p>
            <a:r>
              <a:rPr lang="en-AU" sz="900" dirty="0">
                <a:solidFill>
                  <a:srgbClr val="000000"/>
                </a:solidFill>
              </a:rPr>
              <a:t>Cars were also imported from overseas.</a:t>
            </a:r>
          </a:p>
          <a:p>
            <a:endParaRPr lang="en-AU" sz="900" dirty="0">
              <a:solidFill>
                <a:srgbClr val="000000"/>
              </a:solidFill>
            </a:endParaRPr>
          </a:p>
          <a:p>
            <a:r>
              <a:rPr lang="en-AU" sz="900" dirty="0">
                <a:solidFill>
                  <a:srgbClr val="000000"/>
                </a:solidFill>
                <a:hlinkClick r:id="rId10">
                  <a:extLst>
                    <a:ext uri="{A12FA001-AC4F-418D-AE19-62706E023703}">
                      <ahyp:hlinkClr xmlns:ahyp="http://schemas.microsoft.com/office/drawing/2018/hyperlinkcolor" val="tx"/>
                    </a:ext>
                  </a:extLst>
                </a:hlinkClick>
              </a:rPr>
              <a:t>Petrol and oil </a:t>
            </a:r>
            <a:r>
              <a:rPr lang="en-AU" sz="900" dirty="0">
                <a:solidFill>
                  <a:srgbClr val="000000"/>
                </a:solidFill>
              </a:rPr>
              <a:t>were produced in Australia. </a:t>
            </a:r>
          </a:p>
          <a:p>
            <a:endParaRPr lang="en-AU" sz="800" dirty="0">
              <a:solidFill>
                <a:srgbClr val="000000"/>
              </a:solidFill>
            </a:endParaRPr>
          </a:p>
        </p:txBody>
      </p:sp>
      <p:sp>
        <p:nvSpPr>
          <p:cNvPr id="38" name="TextBox 37">
            <a:extLst>
              <a:ext uri="{FF2B5EF4-FFF2-40B4-BE49-F238E27FC236}">
                <a16:creationId xmlns:a16="http://schemas.microsoft.com/office/drawing/2014/main" id="{B091305A-22C1-D9ED-F130-3060BE073FE8}"/>
              </a:ext>
            </a:extLst>
          </p:cNvPr>
          <p:cNvSpPr txBox="1"/>
          <p:nvPr/>
        </p:nvSpPr>
        <p:spPr>
          <a:xfrm>
            <a:off x="7459327" y="3563028"/>
            <a:ext cx="1616706" cy="2446824"/>
          </a:xfrm>
          <a:prstGeom prst="rect">
            <a:avLst/>
          </a:prstGeom>
          <a:noFill/>
        </p:spPr>
        <p:txBody>
          <a:bodyPr wrap="square" rtlCol="0">
            <a:spAutoFit/>
          </a:bodyPr>
          <a:lstStyle/>
          <a:p>
            <a:r>
              <a:rPr lang="en-AU" sz="900" dirty="0">
                <a:solidFill>
                  <a:srgbClr val="000000"/>
                </a:solidFill>
              </a:rPr>
              <a:t>Most families owned a car.</a:t>
            </a:r>
          </a:p>
          <a:p>
            <a:endParaRPr lang="en-AU" sz="900" dirty="0">
              <a:solidFill>
                <a:srgbClr val="000000"/>
              </a:solidFill>
            </a:endParaRPr>
          </a:p>
          <a:p>
            <a:r>
              <a:rPr lang="en-AU" sz="900" dirty="0">
                <a:solidFill>
                  <a:srgbClr val="000000"/>
                </a:solidFill>
              </a:rPr>
              <a:t>Cars imported </a:t>
            </a:r>
            <a:r>
              <a:rPr lang="en-AU" sz="900" dirty="0">
                <a:solidFill>
                  <a:srgbClr val="000000"/>
                </a:solidFill>
                <a:hlinkClick r:id="rId11">
                  <a:extLst>
                    <a:ext uri="{A12FA001-AC4F-418D-AE19-62706E023703}">
                      <ahyp:hlinkClr xmlns:ahyp="http://schemas.microsoft.com/office/drawing/2018/hyperlinkcolor" val="tx"/>
                    </a:ext>
                  </a:extLst>
                </a:hlinkClick>
              </a:rPr>
              <a:t>from Asia </a:t>
            </a:r>
            <a:r>
              <a:rPr lang="en-AU" sz="900" dirty="0">
                <a:solidFill>
                  <a:srgbClr val="000000"/>
                </a:solidFill>
              </a:rPr>
              <a:t>like Daewoo, Hyundai, Proton and Suzuki were cheaper  than Australian made cars. </a:t>
            </a:r>
          </a:p>
          <a:p>
            <a:endParaRPr lang="en-AU" sz="900" dirty="0">
              <a:solidFill>
                <a:srgbClr val="000000"/>
              </a:solidFill>
            </a:endParaRPr>
          </a:p>
          <a:p>
            <a:r>
              <a:rPr lang="en-AU" sz="900" dirty="0">
                <a:solidFill>
                  <a:srgbClr val="000000"/>
                </a:solidFill>
              </a:rPr>
              <a:t>Cars were built with the help of robotic arms.</a:t>
            </a:r>
          </a:p>
          <a:p>
            <a:endParaRPr lang="en-AU" sz="900" dirty="0">
              <a:solidFill>
                <a:srgbClr val="000000"/>
              </a:solidFill>
            </a:endParaRPr>
          </a:p>
          <a:p>
            <a:r>
              <a:rPr lang="en-AU" sz="900" dirty="0">
                <a:solidFill>
                  <a:srgbClr val="000000"/>
                </a:solidFill>
              </a:rPr>
              <a:t>The cost of petrol and oil increased with global demand.</a:t>
            </a:r>
          </a:p>
          <a:p>
            <a:endParaRPr lang="en-AU" sz="900" dirty="0">
              <a:solidFill>
                <a:srgbClr val="000000"/>
              </a:solidFill>
            </a:endParaRPr>
          </a:p>
          <a:p>
            <a:r>
              <a:rPr lang="en-AU" sz="900" dirty="0">
                <a:solidFill>
                  <a:srgbClr val="000000"/>
                </a:solidFill>
              </a:rPr>
              <a:t>Carbon emissions were linked to air pollution.</a:t>
            </a:r>
          </a:p>
        </p:txBody>
      </p:sp>
      <p:sp>
        <p:nvSpPr>
          <p:cNvPr id="39" name="TextBox 38">
            <a:extLst>
              <a:ext uri="{FF2B5EF4-FFF2-40B4-BE49-F238E27FC236}">
                <a16:creationId xmlns:a16="http://schemas.microsoft.com/office/drawing/2014/main" id="{6CAF83B6-8FA8-E85B-BC53-A2C79806D674}"/>
              </a:ext>
            </a:extLst>
          </p:cNvPr>
          <p:cNvSpPr txBox="1"/>
          <p:nvPr/>
        </p:nvSpPr>
        <p:spPr>
          <a:xfrm>
            <a:off x="8914027" y="3542998"/>
            <a:ext cx="1542388" cy="2308324"/>
          </a:xfrm>
          <a:prstGeom prst="rect">
            <a:avLst/>
          </a:prstGeom>
          <a:noFill/>
        </p:spPr>
        <p:txBody>
          <a:bodyPr wrap="square" rtlCol="0">
            <a:spAutoFit/>
          </a:bodyPr>
          <a:lstStyle/>
          <a:p>
            <a:r>
              <a:rPr lang="en-AU" sz="900" dirty="0">
                <a:solidFill>
                  <a:srgbClr val="000000"/>
                </a:solidFill>
              </a:rPr>
              <a:t>Some families owned more than one car. </a:t>
            </a:r>
          </a:p>
          <a:p>
            <a:endParaRPr lang="en-AU" sz="900" dirty="0">
              <a:solidFill>
                <a:srgbClr val="000000"/>
              </a:solidFill>
            </a:endParaRPr>
          </a:p>
          <a:p>
            <a:r>
              <a:rPr lang="en-AU" sz="900" dirty="0">
                <a:solidFill>
                  <a:srgbClr val="000000"/>
                </a:solidFill>
              </a:rPr>
              <a:t>Over 55 different car </a:t>
            </a:r>
            <a:r>
              <a:rPr lang="en-AU" sz="900" dirty="0">
                <a:solidFill>
                  <a:srgbClr val="000000"/>
                </a:solidFill>
                <a:hlinkClick r:id="rId12">
                  <a:extLst>
                    <a:ext uri="{A12FA001-AC4F-418D-AE19-62706E023703}">
                      <ahyp:hlinkClr xmlns:ahyp="http://schemas.microsoft.com/office/drawing/2018/hyperlinkcolor" val="tx"/>
                    </a:ext>
                  </a:extLst>
                </a:hlinkClick>
              </a:rPr>
              <a:t>companies</a:t>
            </a:r>
            <a:r>
              <a:rPr lang="en-AU" sz="900" dirty="0">
                <a:solidFill>
                  <a:srgbClr val="000000"/>
                </a:solidFill>
              </a:rPr>
              <a:t> in Australia. </a:t>
            </a:r>
          </a:p>
          <a:p>
            <a:endParaRPr lang="en-AU" sz="900" dirty="0">
              <a:solidFill>
                <a:srgbClr val="000000"/>
              </a:solidFill>
            </a:endParaRPr>
          </a:p>
          <a:p>
            <a:r>
              <a:rPr lang="en-AU" sz="900" dirty="0">
                <a:solidFill>
                  <a:srgbClr val="000000"/>
                </a:solidFill>
              </a:rPr>
              <a:t>By 2017, car production </a:t>
            </a:r>
            <a:r>
              <a:rPr lang="en-AU" sz="900" dirty="0">
                <a:solidFill>
                  <a:srgbClr val="000000"/>
                </a:solidFill>
                <a:hlinkClick r:id="rId13">
                  <a:extLst>
                    <a:ext uri="{A12FA001-AC4F-418D-AE19-62706E023703}">
                      <ahyp:hlinkClr xmlns:ahyp="http://schemas.microsoft.com/office/drawing/2018/hyperlinkcolor" val="tx"/>
                    </a:ext>
                  </a:extLst>
                </a:hlinkClick>
              </a:rPr>
              <a:t>ceased</a:t>
            </a:r>
            <a:r>
              <a:rPr lang="en-AU" sz="900" dirty="0">
                <a:solidFill>
                  <a:srgbClr val="000000"/>
                </a:solidFill>
              </a:rPr>
              <a:t> in Australia.</a:t>
            </a:r>
          </a:p>
          <a:p>
            <a:endParaRPr lang="en-AU" sz="900" dirty="0">
              <a:solidFill>
                <a:srgbClr val="000000"/>
              </a:solidFill>
            </a:endParaRPr>
          </a:p>
          <a:p>
            <a:r>
              <a:rPr lang="en-AU" sz="900" dirty="0">
                <a:solidFill>
                  <a:srgbClr val="000000"/>
                </a:solidFill>
              </a:rPr>
              <a:t>The cost of petrol was more than $1 per litre.</a:t>
            </a:r>
          </a:p>
          <a:p>
            <a:endParaRPr lang="en-AU" sz="900" dirty="0">
              <a:solidFill>
                <a:srgbClr val="000000"/>
              </a:solidFill>
            </a:endParaRPr>
          </a:p>
          <a:p>
            <a:r>
              <a:rPr lang="en-AU" sz="900" dirty="0">
                <a:solidFill>
                  <a:srgbClr val="000000"/>
                </a:solidFill>
              </a:rPr>
              <a:t>Transport sector low-carbon targets in UN climate change agreement (2015).</a:t>
            </a:r>
          </a:p>
        </p:txBody>
      </p:sp>
      <p:sp>
        <p:nvSpPr>
          <p:cNvPr id="40" name="TextBox 39">
            <a:extLst>
              <a:ext uri="{FF2B5EF4-FFF2-40B4-BE49-F238E27FC236}">
                <a16:creationId xmlns:a16="http://schemas.microsoft.com/office/drawing/2014/main" id="{0083A2DA-52E9-0B9E-4B56-1FFB2B302461}"/>
              </a:ext>
            </a:extLst>
          </p:cNvPr>
          <p:cNvSpPr txBox="1"/>
          <p:nvPr/>
        </p:nvSpPr>
        <p:spPr>
          <a:xfrm>
            <a:off x="10417746" y="3501008"/>
            <a:ext cx="1575650" cy="2446824"/>
          </a:xfrm>
          <a:prstGeom prst="rect">
            <a:avLst/>
          </a:prstGeom>
          <a:noFill/>
        </p:spPr>
        <p:txBody>
          <a:bodyPr wrap="square" rtlCol="0">
            <a:spAutoFit/>
          </a:bodyPr>
          <a:lstStyle/>
          <a:p>
            <a:r>
              <a:rPr lang="en-AU" sz="900" dirty="0">
                <a:solidFill>
                  <a:srgbClr val="000000"/>
                </a:solidFill>
              </a:rPr>
              <a:t>One in four Canberrans owns an electric vehicle (EV). </a:t>
            </a:r>
          </a:p>
          <a:p>
            <a:endParaRPr lang="en-AU" sz="900" dirty="0">
              <a:solidFill>
                <a:srgbClr val="000000"/>
              </a:solidFill>
            </a:endParaRPr>
          </a:p>
          <a:p>
            <a:r>
              <a:rPr lang="en-AU" sz="900" dirty="0">
                <a:solidFill>
                  <a:srgbClr val="000000"/>
                </a:solidFill>
              </a:rPr>
              <a:t>EV’s are mainly produced by robots who build them in less than </a:t>
            </a:r>
            <a:r>
              <a:rPr lang="en-AU" sz="900" dirty="0">
                <a:solidFill>
                  <a:srgbClr val="000000"/>
                </a:solidFill>
                <a:hlinkClick r:id="rId14">
                  <a:extLst>
                    <a:ext uri="{A12FA001-AC4F-418D-AE19-62706E023703}">
                      <ahyp:hlinkClr xmlns:ahyp="http://schemas.microsoft.com/office/drawing/2018/hyperlinkcolor" val="tx"/>
                    </a:ext>
                  </a:extLst>
                </a:hlinkClick>
              </a:rPr>
              <a:t>1 minute</a:t>
            </a:r>
            <a:r>
              <a:rPr lang="en-AU" sz="900" dirty="0">
                <a:solidFill>
                  <a:srgbClr val="000000"/>
                </a:solidFill>
                <a:hlinkClick r:id="rId15">
                  <a:extLst>
                    <a:ext uri="{A12FA001-AC4F-418D-AE19-62706E023703}">
                      <ahyp:hlinkClr xmlns:ahyp="http://schemas.microsoft.com/office/drawing/2018/hyperlinkcolor" val="tx"/>
                    </a:ext>
                  </a:extLst>
                </a:hlinkClick>
              </a:rPr>
              <a:t>. </a:t>
            </a:r>
            <a:endParaRPr lang="en-AU" sz="900" dirty="0">
              <a:solidFill>
                <a:srgbClr val="000000"/>
              </a:solidFill>
            </a:endParaRPr>
          </a:p>
          <a:p>
            <a:endParaRPr lang="en-AU" sz="900" dirty="0">
              <a:solidFill>
                <a:srgbClr val="000000"/>
              </a:solidFill>
            </a:endParaRPr>
          </a:p>
          <a:p>
            <a:r>
              <a:rPr lang="en-AU" sz="900" dirty="0">
                <a:solidFill>
                  <a:srgbClr val="000000"/>
                </a:solidFill>
              </a:rPr>
              <a:t>They require electricity which is a renewable resource with low carbon emissions.</a:t>
            </a:r>
          </a:p>
          <a:p>
            <a:endParaRPr lang="en-AU" sz="900" dirty="0">
              <a:solidFill>
                <a:srgbClr val="000000"/>
              </a:solidFill>
            </a:endParaRPr>
          </a:p>
          <a:p>
            <a:r>
              <a:rPr lang="en-AU" sz="900" dirty="0">
                <a:solidFill>
                  <a:srgbClr val="000000"/>
                </a:solidFill>
              </a:rPr>
              <a:t>Petrol costs close to $2 per litre.</a:t>
            </a:r>
          </a:p>
          <a:p>
            <a:endParaRPr lang="en-AU" sz="900" dirty="0">
              <a:solidFill>
                <a:srgbClr val="000000"/>
              </a:solidFill>
            </a:endParaRPr>
          </a:p>
          <a:p>
            <a:r>
              <a:rPr lang="en-AU" sz="900" dirty="0">
                <a:solidFill>
                  <a:srgbClr val="000000"/>
                </a:solidFill>
                <a:hlinkClick r:id="rId16">
                  <a:extLst>
                    <a:ext uri="{A12FA001-AC4F-418D-AE19-62706E023703}">
                      <ahyp:hlinkClr xmlns:ahyp="http://schemas.microsoft.com/office/drawing/2018/hyperlinkcolor" val="tx"/>
                    </a:ext>
                  </a:extLst>
                </a:hlinkClick>
              </a:rPr>
              <a:t>180 EV chargers </a:t>
            </a:r>
            <a:r>
              <a:rPr lang="en-AU" sz="900" dirty="0">
                <a:solidFill>
                  <a:srgbClr val="000000"/>
                </a:solidFill>
              </a:rPr>
              <a:t>in ACT.</a:t>
            </a:r>
          </a:p>
        </p:txBody>
      </p:sp>
      <p:sp>
        <p:nvSpPr>
          <p:cNvPr id="41" name="TextBox 40">
            <a:extLst>
              <a:ext uri="{FF2B5EF4-FFF2-40B4-BE49-F238E27FC236}">
                <a16:creationId xmlns:a16="http://schemas.microsoft.com/office/drawing/2014/main" id="{8975AE1C-E7BD-B955-85F9-AD3B1FE888DD}"/>
              </a:ext>
            </a:extLst>
          </p:cNvPr>
          <p:cNvSpPr txBox="1"/>
          <p:nvPr/>
        </p:nvSpPr>
        <p:spPr>
          <a:xfrm>
            <a:off x="6960095" y="6244396"/>
            <a:ext cx="2115938" cy="492443"/>
          </a:xfrm>
          <a:prstGeom prst="rect">
            <a:avLst/>
          </a:prstGeom>
          <a:noFill/>
        </p:spPr>
        <p:txBody>
          <a:bodyPr wrap="square" rtlCol="0">
            <a:spAutoFit/>
          </a:bodyPr>
          <a:lstStyle/>
          <a:p>
            <a:r>
              <a:rPr lang="en-AU" sz="1000" dirty="0">
                <a:solidFill>
                  <a:schemeClr val="bg1"/>
                </a:solidFill>
              </a:rPr>
              <a:t>Stage of inquiry – Finding out</a:t>
            </a:r>
          </a:p>
          <a:p>
            <a:r>
              <a:rPr lang="en-AU" sz="800" dirty="0">
                <a:solidFill>
                  <a:schemeClr val="bg1"/>
                </a:solidFill>
              </a:rPr>
              <a:t>Cross Curriculum – Australia's engagement with Asia</a:t>
            </a:r>
          </a:p>
        </p:txBody>
      </p:sp>
      <p:pic>
        <p:nvPicPr>
          <p:cNvPr id="10" name="Picture 9">
            <a:extLst>
              <a:ext uri="{FF2B5EF4-FFF2-40B4-BE49-F238E27FC236}">
                <a16:creationId xmlns:a16="http://schemas.microsoft.com/office/drawing/2014/main" id="{8BAA3799-3517-7800-F0CD-7AB96E3564F2}"/>
              </a:ext>
            </a:extLst>
          </p:cNvPr>
          <p:cNvPicPr>
            <a:picLocks noChangeAspect="1"/>
          </p:cNvPicPr>
          <p:nvPr/>
        </p:nvPicPr>
        <p:blipFill>
          <a:blip r:embed="rId17"/>
          <a:stretch>
            <a:fillRect/>
          </a:stretch>
        </p:blipFill>
        <p:spPr>
          <a:xfrm>
            <a:off x="8992809" y="1624600"/>
            <a:ext cx="1382531" cy="1422460"/>
          </a:xfrm>
          <a:prstGeom prst="rect">
            <a:avLst/>
          </a:prstGeom>
        </p:spPr>
      </p:pic>
      <p:pic>
        <p:nvPicPr>
          <p:cNvPr id="14" name="Picture 13" descr="A group of people walking in the grass&#10;&#10;AI-generated content may be incorrect.">
            <a:extLst>
              <a:ext uri="{FF2B5EF4-FFF2-40B4-BE49-F238E27FC236}">
                <a16:creationId xmlns:a16="http://schemas.microsoft.com/office/drawing/2014/main" id="{179FFFE9-B1FF-217A-BB74-94F7608E8F99}"/>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l="35428"/>
          <a:stretch/>
        </p:blipFill>
        <p:spPr>
          <a:xfrm>
            <a:off x="418006" y="1636769"/>
            <a:ext cx="1352344" cy="1411565"/>
          </a:xfrm>
          <a:prstGeom prst="rect">
            <a:avLst/>
          </a:prstGeom>
        </p:spPr>
      </p:pic>
      <p:sp>
        <p:nvSpPr>
          <p:cNvPr id="5" name="TextBox 4">
            <a:extLst>
              <a:ext uri="{FF2B5EF4-FFF2-40B4-BE49-F238E27FC236}">
                <a16:creationId xmlns:a16="http://schemas.microsoft.com/office/drawing/2014/main" id="{590A3B8C-F16D-33C1-DE47-0C5529A2C81C}"/>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C4D30229-247B-F299-4812-AABB6FFB16CD}"/>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3" name="Picture 12">
            <a:extLst>
              <a:ext uri="{FF2B5EF4-FFF2-40B4-BE49-F238E27FC236}">
                <a16:creationId xmlns:a16="http://schemas.microsoft.com/office/drawing/2014/main" id="{8D88273B-9587-515E-5EE4-296E05E1ACD2}"/>
              </a:ext>
            </a:extLst>
          </p:cNvPr>
          <p:cNvPicPr>
            <a:picLocks noChangeAspect="1"/>
          </p:cNvPicPr>
          <p:nvPr/>
        </p:nvPicPr>
        <p:blipFill>
          <a:blip r:embed="rId20"/>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84303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CFA8-7319-B45E-D6A6-249D3638A9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AF9338-352B-B83A-9998-5F6256AC01C9}"/>
              </a:ext>
            </a:extLst>
          </p:cNvPr>
          <p:cNvSpPr>
            <a:spLocks noGrp="1"/>
          </p:cNvSpPr>
          <p:nvPr>
            <p:ph type="title"/>
          </p:nvPr>
        </p:nvSpPr>
        <p:spPr/>
        <p:txBody>
          <a:bodyPr/>
          <a:lstStyle/>
          <a:p>
            <a:pPr algn="ctr"/>
            <a:r>
              <a:rPr lang="en-US" dirty="0"/>
              <a:t>Why were horses used as transport?</a:t>
            </a:r>
          </a:p>
        </p:txBody>
      </p:sp>
      <p:sp>
        <p:nvSpPr>
          <p:cNvPr id="3" name="TextBox 2">
            <a:extLst>
              <a:ext uri="{FF2B5EF4-FFF2-40B4-BE49-F238E27FC236}">
                <a16:creationId xmlns:a16="http://schemas.microsoft.com/office/drawing/2014/main" id="{279E9C02-0D7F-5515-7EE6-06C4BB58F6D9}"/>
              </a:ext>
            </a:extLst>
          </p:cNvPr>
          <p:cNvSpPr txBox="1"/>
          <p:nvPr/>
        </p:nvSpPr>
        <p:spPr>
          <a:xfrm>
            <a:off x="6960096" y="6244395"/>
            <a:ext cx="1944216" cy="400110"/>
          </a:xfrm>
          <a:prstGeom prst="rect">
            <a:avLst/>
          </a:prstGeom>
          <a:noFill/>
        </p:spPr>
        <p:txBody>
          <a:bodyPr wrap="square" rtlCol="0">
            <a:spAutoFit/>
          </a:bodyPr>
          <a:lstStyle/>
          <a:p>
            <a:r>
              <a:rPr lang="en-AU" sz="1000" dirty="0">
                <a:solidFill>
                  <a:schemeClr val="bg1"/>
                </a:solidFill>
              </a:rPr>
              <a:t>Stage of inquiry – Finding out/ going further</a:t>
            </a:r>
          </a:p>
        </p:txBody>
      </p:sp>
      <p:pic>
        <p:nvPicPr>
          <p:cNvPr id="13" name="Graphic 12" descr="Brain in head with solid fill">
            <a:extLst>
              <a:ext uri="{FF2B5EF4-FFF2-40B4-BE49-F238E27FC236}">
                <a16:creationId xmlns:a16="http://schemas.microsoft.com/office/drawing/2014/main" id="{28EFF3D8-40D2-F44B-352E-48C0E7233B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4725144"/>
            <a:ext cx="914400" cy="876548"/>
          </a:xfrm>
          <a:prstGeom prst="rect">
            <a:avLst/>
          </a:prstGeom>
        </p:spPr>
      </p:pic>
      <p:sp>
        <p:nvSpPr>
          <p:cNvPr id="14" name="Text Placeholder 22">
            <a:extLst>
              <a:ext uri="{FF2B5EF4-FFF2-40B4-BE49-F238E27FC236}">
                <a16:creationId xmlns:a16="http://schemas.microsoft.com/office/drawing/2014/main" id="{ABD47977-8245-5D43-1059-C9B0E12D8B3F}"/>
              </a:ext>
            </a:extLst>
          </p:cNvPr>
          <p:cNvSpPr txBox="1">
            <a:spLocks/>
          </p:cNvSpPr>
          <p:nvPr/>
        </p:nvSpPr>
        <p:spPr>
          <a:xfrm>
            <a:off x="3428215" y="5528344"/>
            <a:ext cx="5335571"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latin typeface="Franklin Gothic Medium Cond" panose="020B0606030402020204" pitchFamily="34" charset="0"/>
              </a:rPr>
              <a:t>Brain break – Turn and talk – “What types of transport do the people in your family use?”</a:t>
            </a:r>
          </a:p>
          <a:p>
            <a:endParaRPr lang="en-AU" dirty="0"/>
          </a:p>
        </p:txBody>
      </p:sp>
      <p:pic>
        <p:nvPicPr>
          <p:cNvPr id="25" name="Picture Placeholder 60">
            <a:extLst>
              <a:ext uri="{FF2B5EF4-FFF2-40B4-BE49-F238E27FC236}">
                <a16:creationId xmlns:a16="http://schemas.microsoft.com/office/drawing/2014/main" id="{D23F0FA2-4793-ED94-DAEF-78D64BCF48C9}"/>
              </a:ext>
            </a:extLst>
          </p:cNvPr>
          <p:cNvPicPr>
            <a:picLocks noChangeAspect="1"/>
          </p:cNvPicPr>
          <p:nvPr/>
        </p:nvPicPr>
        <p:blipFill>
          <a:blip r:embed="rId4"/>
          <a:srcRect l="21854" r="21854"/>
          <a:stretch/>
        </p:blipFill>
        <p:spPr>
          <a:xfrm>
            <a:off x="6553200" y="1301809"/>
            <a:ext cx="1621762" cy="1684079"/>
          </a:xfrm>
          <a:prstGeom prst="rect">
            <a:avLst/>
          </a:prstGeom>
        </p:spPr>
      </p:pic>
      <p:pic>
        <p:nvPicPr>
          <p:cNvPr id="1028" name="Picture 4" descr="Leg braces and crutches on downtown sidewalk">
            <a:extLst>
              <a:ext uri="{FF2B5EF4-FFF2-40B4-BE49-F238E27FC236}">
                <a16:creationId xmlns:a16="http://schemas.microsoft.com/office/drawing/2014/main" id="{A6745F13-7E53-5C05-D2A3-E50F21C2C0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292"/>
          <a:stretch/>
        </p:blipFill>
        <p:spPr bwMode="auto">
          <a:xfrm>
            <a:off x="4017038" y="1324927"/>
            <a:ext cx="1621762" cy="1660961"/>
          </a:xfrm>
          <a:prstGeom prst="rect">
            <a:avLst/>
          </a:prstGeom>
          <a:noFill/>
          <a:extLst>
            <a:ext uri="{909E8E84-426E-40DD-AFC4-6F175D3DCCD1}">
              <a14:hiddenFill xmlns:a14="http://schemas.microsoft.com/office/drawing/2010/main">
                <a:solidFill>
                  <a:srgbClr val="FFFFFF"/>
                </a:solidFill>
              </a14:hiddenFill>
            </a:ext>
          </a:extLst>
        </p:spPr>
      </p:pic>
      <p:sp>
        <p:nvSpPr>
          <p:cNvPr id="30" name="Arrow: Right 29">
            <a:extLst>
              <a:ext uri="{FF2B5EF4-FFF2-40B4-BE49-F238E27FC236}">
                <a16:creationId xmlns:a16="http://schemas.microsoft.com/office/drawing/2014/main" id="{5F090007-0F47-73D4-9A4D-A73C1BD3D4BE}"/>
              </a:ext>
            </a:extLst>
          </p:cNvPr>
          <p:cNvSpPr/>
          <p:nvPr/>
        </p:nvSpPr>
        <p:spPr>
          <a:xfrm>
            <a:off x="5773686" y="1942830"/>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853A2878-652F-8779-94C8-0571A2C80FB3}"/>
              </a:ext>
            </a:extLst>
          </p:cNvPr>
          <p:cNvSpPr txBox="1"/>
          <p:nvPr/>
        </p:nvSpPr>
        <p:spPr>
          <a:xfrm>
            <a:off x="609600" y="1323237"/>
            <a:ext cx="3272552" cy="2862322"/>
          </a:xfrm>
          <a:prstGeom prst="rect">
            <a:avLst/>
          </a:prstGeom>
          <a:noFill/>
        </p:spPr>
        <p:txBody>
          <a:bodyPr wrap="square" rtlCol="0">
            <a:spAutoFit/>
          </a:bodyPr>
          <a:lstStyle/>
          <a:p>
            <a:r>
              <a:rPr lang="en-AU" sz="1200" dirty="0">
                <a:solidFill>
                  <a:srgbClr val="000000"/>
                </a:solidFill>
              </a:rPr>
              <a:t>Walking requires the human body to burn energy. </a:t>
            </a:r>
          </a:p>
          <a:p>
            <a:endParaRPr lang="en-AU" sz="1200" dirty="0">
              <a:solidFill>
                <a:srgbClr val="000000"/>
              </a:solidFill>
            </a:endParaRPr>
          </a:p>
          <a:p>
            <a:r>
              <a:rPr lang="en-AU" sz="1200" dirty="0">
                <a:solidFill>
                  <a:srgbClr val="000000"/>
                </a:solidFill>
              </a:rPr>
              <a:t>Walking is good for your cardiovascular health, and physical fitness. </a:t>
            </a:r>
          </a:p>
          <a:p>
            <a:endParaRPr lang="en-AU" sz="1200" dirty="0">
              <a:solidFill>
                <a:srgbClr val="000000"/>
              </a:solidFill>
            </a:endParaRPr>
          </a:p>
          <a:p>
            <a:r>
              <a:rPr lang="en-AU" sz="1200" dirty="0">
                <a:solidFill>
                  <a:srgbClr val="000000"/>
                </a:solidFill>
              </a:rPr>
              <a:t>Walking is a slow way to travel. </a:t>
            </a:r>
          </a:p>
          <a:p>
            <a:endParaRPr lang="en-AU" sz="1200" dirty="0">
              <a:solidFill>
                <a:srgbClr val="000000"/>
              </a:solidFill>
            </a:endParaRPr>
          </a:p>
          <a:p>
            <a:r>
              <a:rPr lang="en-AU" sz="1200" dirty="0">
                <a:solidFill>
                  <a:srgbClr val="000000"/>
                </a:solidFill>
              </a:rPr>
              <a:t>Walking does not cost money.</a:t>
            </a:r>
          </a:p>
          <a:p>
            <a:endParaRPr lang="en-AU" sz="1200" dirty="0">
              <a:solidFill>
                <a:srgbClr val="000000"/>
              </a:solidFill>
            </a:endParaRPr>
          </a:p>
          <a:p>
            <a:r>
              <a:rPr lang="en-AU" sz="1200" dirty="0">
                <a:solidFill>
                  <a:srgbClr val="000000"/>
                </a:solidFill>
              </a:rPr>
              <a:t>Walking long distances can give you blisters and give you sore muscles.</a:t>
            </a:r>
          </a:p>
          <a:p>
            <a:endParaRPr lang="en-AU" sz="1200" dirty="0">
              <a:solidFill>
                <a:srgbClr val="000000"/>
              </a:solidFill>
            </a:endParaRPr>
          </a:p>
          <a:p>
            <a:endParaRPr lang="en-AU" sz="1200" dirty="0">
              <a:solidFill>
                <a:srgbClr val="000000"/>
              </a:solidFill>
            </a:endParaRPr>
          </a:p>
          <a:p>
            <a:endParaRPr lang="en-AU" sz="1200" dirty="0">
              <a:solidFill>
                <a:srgbClr val="000000"/>
              </a:solidFill>
            </a:endParaRPr>
          </a:p>
        </p:txBody>
      </p:sp>
      <p:sp>
        <p:nvSpPr>
          <p:cNvPr id="34" name="TextBox 33">
            <a:extLst>
              <a:ext uri="{FF2B5EF4-FFF2-40B4-BE49-F238E27FC236}">
                <a16:creationId xmlns:a16="http://schemas.microsoft.com/office/drawing/2014/main" id="{0EC76E08-6C46-4D12-7F10-CD5E1448C94E}"/>
              </a:ext>
            </a:extLst>
          </p:cNvPr>
          <p:cNvSpPr txBox="1"/>
          <p:nvPr/>
        </p:nvSpPr>
        <p:spPr>
          <a:xfrm>
            <a:off x="8355660" y="1288722"/>
            <a:ext cx="3226739" cy="2308324"/>
          </a:xfrm>
          <a:prstGeom prst="rect">
            <a:avLst/>
          </a:prstGeom>
          <a:noFill/>
        </p:spPr>
        <p:txBody>
          <a:bodyPr wrap="square" rtlCol="0">
            <a:spAutoFit/>
          </a:bodyPr>
          <a:lstStyle/>
          <a:p>
            <a:r>
              <a:rPr lang="en-AU" sz="1200" dirty="0">
                <a:solidFill>
                  <a:srgbClr val="000000"/>
                </a:solidFill>
              </a:rPr>
              <a:t>Horses can travel faster than humans can travel.</a:t>
            </a:r>
          </a:p>
          <a:p>
            <a:endParaRPr lang="en-AU" sz="1200" dirty="0">
              <a:solidFill>
                <a:srgbClr val="000000"/>
              </a:solidFill>
            </a:endParaRPr>
          </a:p>
          <a:p>
            <a:r>
              <a:rPr lang="en-AU" sz="1200" dirty="0">
                <a:solidFill>
                  <a:srgbClr val="000000"/>
                </a:solidFill>
              </a:rPr>
              <a:t>Horses can travel longer distances than humans. </a:t>
            </a:r>
          </a:p>
          <a:p>
            <a:endParaRPr lang="en-AU" sz="1200" dirty="0">
              <a:solidFill>
                <a:srgbClr val="000000"/>
              </a:solidFill>
            </a:endParaRPr>
          </a:p>
          <a:p>
            <a:r>
              <a:rPr lang="en-AU" sz="1200" dirty="0">
                <a:solidFill>
                  <a:srgbClr val="000000"/>
                </a:solidFill>
              </a:rPr>
              <a:t>Horses were affordable to buy.</a:t>
            </a:r>
          </a:p>
          <a:p>
            <a:endParaRPr lang="en-AU" sz="1200" dirty="0">
              <a:solidFill>
                <a:srgbClr val="000000"/>
              </a:solidFill>
            </a:endParaRPr>
          </a:p>
          <a:p>
            <a:r>
              <a:rPr lang="en-AU" sz="1200" dirty="0">
                <a:solidFill>
                  <a:srgbClr val="000000"/>
                </a:solidFill>
              </a:rPr>
              <a:t>Horses require food, shelter and vet care.</a:t>
            </a:r>
          </a:p>
          <a:p>
            <a:endParaRPr lang="en-AU" sz="1200" dirty="0">
              <a:solidFill>
                <a:srgbClr val="000000"/>
              </a:solidFill>
            </a:endParaRPr>
          </a:p>
          <a:p>
            <a:r>
              <a:rPr lang="en-AU" sz="1200" dirty="0">
                <a:solidFill>
                  <a:srgbClr val="000000"/>
                </a:solidFill>
              </a:rPr>
              <a:t>Horses require hay and grains which are low cost and grown in Australia.</a:t>
            </a:r>
          </a:p>
        </p:txBody>
      </p:sp>
      <p:sp>
        <p:nvSpPr>
          <p:cNvPr id="36" name="TextBox 35">
            <a:extLst>
              <a:ext uri="{FF2B5EF4-FFF2-40B4-BE49-F238E27FC236}">
                <a16:creationId xmlns:a16="http://schemas.microsoft.com/office/drawing/2014/main" id="{BC70FAB4-9793-A372-5FAA-01E8D8CC96C1}"/>
              </a:ext>
            </a:extLst>
          </p:cNvPr>
          <p:cNvSpPr txBox="1"/>
          <p:nvPr/>
        </p:nvSpPr>
        <p:spPr>
          <a:xfrm>
            <a:off x="1224440" y="3855472"/>
            <a:ext cx="1415176" cy="646331"/>
          </a:xfrm>
          <a:prstGeom prst="rect">
            <a:avLst/>
          </a:prstGeom>
          <a:noFill/>
        </p:spPr>
        <p:txBody>
          <a:bodyPr wrap="square" rtlCol="0">
            <a:spAutoFit/>
          </a:bodyPr>
          <a:lstStyle/>
          <a:p>
            <a:pPr algn="ctr"/>
            <a:r>
              <a:rPr lang="en-AU" sz="900" dirty="0">
                <a:solidFill>
                  <a:srgbClr val="000000"/>
                </a:solidFill>
              </a:rPr>
              <a:t>Did you know that </a:t>
            </a:r>
            <a:r>
              <a:rPr lang="en-AU" sz="900" dirty="0">
                <a:solidFill>
                  <a:srgbClr val="000000"/>
                </a:solidFill>
                <a:hlinkClick r:id="rId6">
                  <a:extLst>
                    <a:ext uri="{A12FA001-AC4F-418D-AE19-62706E023703}">
                      <ahyp:hlinkClr xmlns:ahyp="http://schemas.microsoft.com/office/drawing/2018/hyperlinkcolor" val="tx"/>
                    </a:ext>
                  </a:extLst>
                </a:hlinkClick>
              </a:rPr>
              <a:t>Canberra</a:t>
            </a:r>
            <a:r>
              <a:rPr lang="en-AU" sz="900" dirty="0">
                <a:solidFill>
                  <a:srgbClr val="000000"/>
                </a:solidFill>
              </a:rPr>
              <a:t> has one of the highest rates of active travel in Australia?</a:t>
            </a:r>
          </a:p>
        </p:txBody>
      </p:sp>
      <p:sp>
        <p:nvSpPr>
          <p:cNvPr id="37" name="TextBox 36">
            <a:extLst>
              <a:ext uri="{FF2B5EF4-FFF2-40B4-BE49-F238E27FC236}">
                <a16:creationId xmlns:a16="http://schemas.microsoft.com/office/drawing/2014/main" id="{5E1B801F-2993-4D47-69CC-FD5ABE63C4A0}"/>
              </a:ext>
            </a:extLst>
          </p:cNvPr>
          <p:cNvSpPr txBox="1"/>
          <p:nvPr/>
        </p:nvSpPr>
        <p:spPr>
          <a:xfrm>
            <a:off x="9480377" y="3984004"/>
            <a:ext cx="1261722" cy="646331"/>
          </a:xfrm>
          <a:prstGeom prst="rect">
            <a:avLst/>
          </a:prstGeom>
          <a:noFill/>
        </p:spPr>
        <p:txBody>
          <a:bodyPr wrap="square" rtlCol="0">
            <a:spAutoFit/>
          </a:bodyPr>
          <a:lstStyle/>
          <a:p>
            <a:pPr algn="ctr"/>
            <a:r>
              <a:rPr lang="en-AU" sz="900" dirty="0">
                <a:solidFill>
                  <a:srgbClr val="000000"/>
                </a:solidFill>
              </a:rPr>
              <a:t>6 per cent of Canberra commuters </a:t>
            </a:r>
            <a:r>
              <a:rPr lang="en-AU" sz="900" dirty="0">
                <a:solidFill>
                  <a:srgbClr val="000000"/>
                </a:solidFill>
                <a:hlinkClick r:id="rId7">
                  <a:extLst>
                    <a:ext uri="{A12FA001-AC4F-418D-AE19-62706E023703}">
                      <ahyp:hlinkClr xmlns:ahyp="http://schemas.microsoft.com/office/drawing/2018/hyperlinkcolor" val="tx"/>
                    </a:ext>
                  </a:extLst>
                </a:hlinkClick>
              </a:rPr>
              <a:t>walk or ride </a:t>
            </a:r>
            <a:r>
              <a:rPr lang="en-AU" sz="900" dirty="0">
                <a:solidFill>
                  <a:srgbClr val="000000"/>
                </a:solidFill>
              </a:rPr>
              <a:t>to work in 2023</a:t>
            </a:r>
          </a:p>
        </p:txBody>
      </p:sp>
      <p:sp>
        <p:nvSpPr>
          <p:cNvPr id="39" name="TextBox 38">
            <a:extLst>
              <a:ext uri="{FF2B5EF4-FFF2-40B4-BE49-F238E27FC236}">
                <a16:creationId xmlns:a16="http://schemas.microsoft.com/office/drawing/2014/main" id="{ECF50806-936D-5216-BD8E-CCAADFB25D01}"/>
              </a:ext>
            </a:extLst>
          </p:cNvPr>
          <p:cNvSpPr txBox="1"/>
          <p:nvPr/>
        </p:nvSpPr>
        <p:spPr>
          <a:xfrm>
            <a:off x="4062852" y="3331345"/>
            <a:ext cx="4112111" cy="1077218"/>
          </a:xfrm>
          <a:prstGeom prst="rect">
            <a:avLst/>
          </a:prstGeom>
          <a:noFill/>
        </p:spPr>
        <p:txBody>
          <a:bodyPr wrap="square" rtlCol="0">
            <a:spAutoFit/>
          </a:bodyPr>
          <a:lstStyle/>
          <a:p>
            <a:pPr algn="ctr"/>
            <a:r>
              <a:rPr lang="en-AU" sz="1600" dirty="0">
                <a:solidFill>
                  <a:srgbClr val="000000"/>
                </a:solidFill>
              </a:rPr>
              <a:t>Think through the lens of cause and effect “What caused humans to use horses </a:t>
            </a:r>
          </a:p>
          <a:p>
            <a:pPr algn="ctr"/>
            <a:r>
              <a:rPr lang="en-AU" sz="1600" dirty="0">
                <a:solidFill>
                  <a:srgbClr val="000000"/>
                </a:solidFill>
              </a:rPr>
              <a:t>as transport?”</a:t>
            </a:r>
          </a:p>
          <a:p>
            <a:pPr algn="ctr"/>
            <a:r>
              <a:rPr lang="en-AU" sz="1600" dirty="0">
                <a:solidFill>
                  <a:srgbClr val="000000"/>
                </a:solidFill>
              </a:rPr>
              <a:t>“What were the effects of horse transport?”</a:t>
            </a:r>
          </a:p>
        </p:txBody>
      </p:sp>
      <p:sp>
        <p:nvSpPr>
          <p:cNvPr id="5" name="TextBox 4">
            <a:extLst>
              <a:ext uri="{FF2B5EF4-FFF2-40B4-BE49-F238E27FC236}">
                <a16:creationId xmlns:a16="http://schemas.microsoft.com/office/drawing/2014/main" id="{3AF0C948-A09A-2C9D-43E7-F920C72C8BC6}"/>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2" name="Graphic 1" descr="Thought outline">
            <a:extLst>
              <a:ext uri="{FF2B5EF4-FFF2-40B4-BE49-F238E27FC236}">
                <a16:creationId xmlns:a16="http://schemas.microsoft.com/office/drawing/2014/main" id="{339AE48E-749C-FB6D-C495-D4FFD94135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0663" y="3504513"/>
            <a:ext cx="2478993" cy="2478993"/>
          </a:xfrm>
          <a:prstGeom prst="rect">
            <a:avLst/>
          </a:prstGeom>
        </p:spPr>
      </p:pic>
      <p:pic>
        <p:nvPicPr>
          <p:cNvPr id="6" name="Graphic 5" descr="Thought outline">
            <a:extLst>
              <a:ext uri="{FF2B5EF4-FFF2-40B4-BE49-F238E27FC236}">
                <a16:creationId xmlns:a16="http://schemas.microsoft.com/office/drawing/2014/main" id="{4F8014A8-F186-BBF0-CF78-3B509A11A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20336" y="3651986"/>
            <a:ext cx="2357866" cy="2357866"/>
          </a:xfrm>
          <a:prstGeom prst="rect">
            <a:avLst/>
          </a:prstGeom>
        </p:spPr>
      </p:pic>
      <p:sp>
        <p:nvSpPr>
          <p:cNvPr id="7" name="TextBox 6">
            <a:extLst>
              <a:ext uri="{FF2B5EF4-FFF2-40B4-BE49-F238E27FC236}">
                <a16:creationId xmlns:a16="http://schemas.microsoft.com/office/drawing/2014/main" id="{C53A24D6-80A7-EE36-F33E-CD23AD11B12C}"/>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4D2C6C1D-A37D-392C-22AE-A205777B735D}"/>
              </a:ext>
            </a:extLst>
          </p:cNvPr>
          <p:cNvPicPr>
            <a:picLocks noChangeAspect="1"/>
          </p:cNvPicPr>
          <p:nvPr/>
        </p:nvPicPr>
        <p:blipFill>
          <a:blip r:embed="rId10"/>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12561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6362-F425-DCDE-54D8-E2DFCAB3D5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3E6069-75A9-C7F3-FD1A-0F9139E8D6A4}"/>
              </a:ext>
            </a:extLst>
          </p:cNvPr>
          <p:cNvSpPr>
            <a:spLocks noGrp="1"/>
          </p:cNvSpPr>
          <p:nvPr>
            <p:ph type="title"/>
          </p:nvPr>
        </p:nvSpPr>
        <p:spPr/>
        <p:txBody>
          <a:bodyPr/>
          <a:lstStyle/>
          <a:p>
            <a:pPr algn="ctr"/>
            <a:r>
              <a:rPr lang="en-US" dirty="0"/>
              <a:t>Why were carts added to horses?</a:t>
            </a:r>
          </a:p>
        </p:txBody>
      </p:sp>
      <p:pic>
        <p:nvPicPr>
          <p:cNvPr id="3" name="Picture Placeholder 60">
            <a:extLst>
              <a:ext uri="{FF2B5EF4-FFF2-40B4-BE49-F238E27FC236}">
                <a16:creationId xmlns:a16="http://schemas.microsoft.com/office/drawing/2014/main" id="{1BE18938-DACE-8C67-B720-6587FB551CB5}"/>
              </a:ext>
            </a:extLst>
          </p:cNvPr>
          <p:cNvPicPr>
            <a:picLocks noGrp="1" noChangeAspect="1"/>
          </p:cNvPicPr>
          <p:nvPr>
            <p:ph sz="half" idx="1"/>
          </p:nvPr>
        </p:nvPicPr>
        <p:blipFill>
          <a:blip r:embed="rId2"/>
          <a:srcRect l="21854" r="21854"/>
          <a:stretch/>
        </p:blipFill>
        <p:spPr>
          <a:xfrm>
            <a:off x="3935760" y="1237878"/>
            <a:ext cx="1698770" cy="1835055"/>
          </a:xfrm>
          <a:prstGeom prst="rect">
            <a:avLst/>
          </a:prstGeom>
        </p:spPr>
      </p:pic>
      <p:sp>
        <p:nvSpPr>
          <p:cNvPr id="7" name="Arrow: Right 6">
            <a:extLst>
              <a:ext uri="{FF2B5EF4-FFF2-40B4-BE49-F238E27FC236}">
                <a16:creationId xmlns:a16="http://schemas.microsoft.com/office/drawing/2014/main" id="{1DEF11D1-2E71-CB16-2CF7-FAFAED5E4418}"/>
              </a:ext>
            </a:extLst>
          </p:cNvPr>
          <p:cNvSpPr/>
          <p:nvPr/>
        </p:nvSpPr>
        <p:spPr>
          <a:xfrm>
            <a:off x="5773686" y="1942830"/>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C94EE7C2-DEB9-92E8-A2C9-75780AA04178}"/>
              </a:ext>
            </a:extLst>
          </p:cNvPr>
          <p:cNvSpPr txBox="1"/>
          <p:nvPr/>
        </p:nvSpPr>
        <p:spPr>
          <a:xfrm>
            <a:off x="407368" y="1237878"/>
            <a:ext cx="3458814" cy="2123658"/>
          </a:xfrm>
          <a:prstGeom prst="rect">
            <a:avLst/>
          </a:prstGeom>
          <a:noFill/>
        </p:spPr>
        <p:txBody>
          <a:bodyPr wrap="square" rtlCol="0">
            <a:spAutoFit/>
          </a:bodyPr>
          <a:lstStyle/>
          <a:p>
            <a:r>
              <a:rPr lang="en-AU" sz="1200" dirty="0">
                <a:solidFill>
                  <a:srgbClr val="000000"/>
                </a:solidFill>
              </a:rPr>
              <a:t>Horses can travel faster than humans can travel.</a:t>
            </a:r>
          </a:p>
          <a:p>
            <a:endParaRPr lang="en-AU" sz="1200" dirty="0">
              <a:solidFill>
                <a:srgbClr val="000000"/>
              </a:solidFill>
            </a:endParaRPr>
          </a:p>
          <a:p>
            <a:r>
              <a:rPr lang="en-AU" sz="1200" dirty="0">
                <a:solidFill>
                  <a:srgbClr val="000000"/>
                </a:solidFill>
              </a:rPr>
              <a:t>Horses can travel longer distances than humans. </a:t>
            </a:r>
          </a:p>
          <a:p>
            <a:endParaRPr lang="en-AU" sz="1200" dirty="0">
              <a:solidFill>
                <a:srgbClr val="000000"/>
              </a:solidFill>
            </a:endParaRPr>
          </a:p>
          <a:p>
            <a:r>
              <a:rPr lang="en-AU" sz="1200" dirty="0">
                <a:solidFill>
                  <a:srgbClr val="000000"/>
                </a:solidFill>
              </a:rPr>
              <a:t>Horses were affordable to buy.</a:t>
            </a:r>
          </a:p>
          <a:p>
            <a:endParaRPr lang="en-AU" sz="1200" dirty="0">
              <a:solidFill>
                <a:srgbClr val="000000"/>
              </a:solidFill>
            </a:endParaRPr>
          </a:p>
          <a:p>
            <a:r>
              <a:rPr lang="en-AU" sz="1200" dirty="0">
                <a:solidFill>
                  <a:srgbClr val="000000"/>
                </a:solidFill>
              </a:rPr>
              <a:t>Horses require food, shelter and vet care.</a:t>
            </a:r>
          </a:p>
          <a:p>
            <a:endParaRPr lang="en-AU" sz="1200" dirty="0">
              <a:solidFill>
                <a:srgbClr val="000000"/>
              </a:solidFill>
            </a:endParaRPr>
          </a:p>
          <a:p>
            <a:r>
              <a:rPr lang="en-AU" sz="1200" dirty="0">
                <a:solidFill>
                  <a:srgbClr val="000000"/>
                </a:solidFill>
              </a:rPr>
              <a:t>Horses require hay and grains which are low cost and grown in Australia.</a:t>
            </a:r>
          </a:p>
        </p:txBody>
      </p:sp>
      <p:sp>
        <p:nvSpPr>
          <p:cNvPr id="11" name="TextBox 10">
            <a:extLst>
              <a:ext uri="{FF2B5EF4-FFF2-40B4-BE49-F238E27FC236}">
                <a16:creationId xmlns:a16="http://schemas.microsoft.com/office/drawing/2014/main" id="{0A7B2685-2485-55B7-7366-4705E2CEBE94}"/>
              </a:ext>
            </a:extLst>
          </p:cNvPr>
          <p:cNvSpPr txBox="1"/>
          <p:nvPr/>
        </p:nvSpPr>
        <p:spPr>
          <a:xfrm>
            <a:off x="8416010" y="1237878"/>
            <a:ext cx="3368622" cy="2108269"/>
          </a:xfrm>
          <a:prstGeom prst="rect">
            <a:avLst/>
          </a:prstGeom>
          <a:noFill/>
        </p:spPr>
        <p:txBody>
          <a:bodyPr wrap="square" rtlCol="0">
            <a:spAutoFit/>
          </a:bodyPr>
          <a:lstStyle/>
          <a:p>
            <a:r>
              <a:rPr lang="en-AU" sz="1200" dirty="0">
                <a:solidFill>
                  <a:srgbClr val="000000"/>
                </a:solidFill>
              </a:rPr>
              <a:t>Carts can be pulled by 1-6 horses. Horses can share the load and travel faster when working in pairs or groups. </a:t>
            </a:r>
          </a:p>
          <a:p>
            <a:endParaRPr lang="en-AU" sz="1200" dirty="0">
              <a:solidFill>
                <a:srgbClr val="000000"/>
              </a:solidFill>
            </a:endParaRPr>
          </a:p>
          <a:p>
            <a:r>
              <a:rPr lang="en-AU" sz="1200" dirty="0">
                <a:solidFill>
                  <a:srgbClr val="000000"/>
                </a:solidFill>
              </a:rPr>
              <a:t>Carts can be designed to carry heavy items and lots of people. </a:t>
            </a:r>
          </a:p>
          <a:p>
            <a:endParaRPr lang="en-AU" sz="1200" dirty="0">
              <a:solidFill>
                <a:srgbClr val="000000"/>
              </a:solidFill>
            </a:endParaRPr>
          </a:p>
          <a:p>
            <a:r>
              <a:rPr lang="en-AU" sz="1200" dirty="0">
                <a:solidFill>
                  <a:srgbClr val="000000"/>
                </a:solidFill>
              </a:rPr>
              <a:t>Carts made it possible to transport heavy items weighing 100 times more than a single horse could carry. </a:t>
            </a:r>
          </a:p>
          <a:p>
            <a:endParaRPr lang="en-AU" sz="1100" dirty="0">
              <a:solidFill>
                <a:srgbClr val="000000"/>
              </a:solidFill>
            </a:endParaRPr>
          </a:p>
        </p:txBody>
      </p:sp>
      <p:sp>
        <p:nvSpPr>
          <p:cNvPr id="14" name="TextBox 13">
            <a:extLst>
              <a:ext uri="{FF2B5EF4-FFF2-40B4-BE49-F238E27FC236}">
                <a16:creationId xmlns:a16="http://schemas.microsoft.com/office/drawing/2014/main" id="{06035E59-75A2-5E1D-CF59-B9DF4C00885F}"/>
              </a:ext>
            </a:extLst>
          </p:cNvPr>
          <p:cNvSpPr txBox="1"/>
          <p:nvPr/>
        </p:nvSpPr>
        <p:spPr>
          <a:xfrm>
            <a:off x="1264660" y="3817934"/>
            <a:ext cx="1374955" cy="707886"/>
          </a:xfrm>
          <a:prstGeom prst="rect">
            <a:avLst/>
          </a:prstGeom>
          <a:noFill/>
        </p:spPr>
        <p:txBody>
          <a:bodyPr wrap="square" rtlCol="0">
            <a:spAutoFit/>
          </a:bodyPr>
          <a:lstStyle/>
          <a:p>
            <a:pPr algn="ctr"/>
            <a:r>
              <a:rPr lang="en-AU" sz="1000" dirty="0">
                <a:solidFill>
                  <a:srgbClr val="000000"/>
                </a:solidFill>
              </a:rPr>
              <a:t>What are the advantages and disadvantages of horse transport.</a:t>
            </a:r>
          </a:p>
        </p:txBody>
      </p:sp>
      <p:sp>
        <p:nvSpPr>
          <p:cNvPr id="15" name="TextBox 14">
            <a:extLst>
              <a:ext uri="{FF2B5EF4-FFF2-40B4-BE49-F238E27FC236}">
                <a16:creationId xmlns:a16="http://schemas.microsoft.com/office/drawing/2014/main" id="{F4CDBA03-6A06-A4C2-D1C2-623A21BE5560}"/>
              </a:ext>
            </a:extLst>
          </p:cNvPr>
          <p:cNvSpPr txBox="1"/>
          <p:nvPr/>
        </p:nvSpPr>
        <p:spPr>
          <a:xfrm>
            <a:off x="9480375" y="3977809"/>
            <a:ext cx="1261723" cy="707886"/>
          </a:xfrm>
          <a:prstGeom prst="rect">
            <a:avLst/>
          </a:prstGeom>
          <a:noFill/>
        </p:spPr>
        <p:txBody>
          <a:bodyPr wrap="square" rtlCol="0">
            <a:spAutoFit/>
          </a:bodyPr>
          <a:lstStyle/>
          <a:p>
            <a:pPr algn="ctr"/>
            <a:r>
              <a:rPr lang="en-AU" sz="1000" dirty="0">
                <a:solidFill>
                  <a:srgbClr val="000000"/>
                </a:solidFill>
              </a:rPr>
              <a:t>What are the advantages and disadvantages of cart transport?</a:t>
            </a:r>
          </a:p>
        </p:txBody>
      </p:sp>
      <p:pic>
        <p:nvPicPr>
          <p:cNvPr id="16" name="Graphic 15" descr="Brain in head with solid fill">
            <a:extLst>
              <a:ext uri="{FF2B5EF4-FFF2-40B4-BE49-F238E27FC236}">
                <a16:creationId xmlns:a16="http://schemas.microsoft.com/office/drawing/2014/main" id="{0D18AEA0-8B5C-982D-F971-8ABB5CEA48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4725144"/>
            <a:ext cx="914400" cy="876548"/>
          </a:xfrm>
          <a:prstGeom prst="rect">
            <a:avLst/>
          </a:prstGeom>
        </p:spPr>
      </p:pic>
      <p:sp>
        <p:nvSpPr>
          <p:cNvPr id="17" name="Text Placeholder 22">
            <a:extLst>
              <a:ext uri="{FF2B5EF4-FFF2-40B4-BE49-F238E27FC236}">
                <a16:creationId xmlns:a16="http://schemas.microsoft.com/office/drawing/2014/main" id="{CCFF75B2-EE31-479A-CCD1-6FA75FAA36FB}"/>
              </a:ext>
            </a:extLst>
          </p:cNvPr>
          <p:cNvSpPr txBox="1">
            <a:spLocks/>
          </p:cNvSpPr>
          <p:nvPr/>
        </p:nvSpPr>
        <p:spPr>
          <a:xfrm>
            <a:off x="3761570" y="5535119"/>
            <a:ext cx="4768282"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latin typeface="Franklin Gothic Medium Cond" panose="020B0606030402020204" pitchFamily="34" charset="0"/>
              </a:rPr>
              <a:t>Brain break – Quietly play a game of scissors, paper rock with someone near you</a:t>
            </a:r>
          </a:p>
          <a:p>
            <a:endParaRPr lang="en-AU" dirty="0"/>
          </a:p>
        </p:txBody>
      </p:sp>
      <p:sp>
        <p:nvSpPr>
          <p:cNvPr id="18" name="TextBox 17">
            <a:extLst>
              <a:ext uri="{FF2B5EF4-FFF2-40B4-BE49-F238E27FC236}">
                <a16:creationId xmlns:a16="http://schemas.microsoft.com/office/drawing/2014/main" id="{7413C1A5-A3C8-D8EB-D874-97444AD65FD2}"/>
              </a:ext>
            </a:extLst>
          </p:cNvPr>
          <p:cNvSpPr txBox="1"/>
          <p:nvPr/>
        </p:nvSpPr>
        <p:spPr>
          <a:xfrm>
            <a:off x="4062852" y="3331345"/>
            <a:ext cx="4112111" cy="1077218"/>
          </a:xfrm>
          <a:prstGeom prst="rect">
            <a:avLst/>
          </a:prstGeom>
          <a:noFill/>
        </p:spPr>
        <p:txBody>
          <a:bodyPr wrap="square" rtlCol="0">
            <a:spAutoFit/>
          </a:bodyPr>
          <a:lstStyle/>
          <a:p>
            <a:pPr algn="ctr"/>
            <a:r>
              <a:rPr lang="en-AU" sz="1600" dirty="0">
                <a:solidFill>
                  <a:srgbClr val="000000"/>
                </a:solidFill>
              </a:rPr>
              <a:t>Think through the lens of cause and effect “What caused humans to add carts to horses?”</a:t>
            </a:r>
          </a:p>
          <a:p>
            <a:pPr algn="ctr"/>
            <a:r>
              <a:rPr lang="en-AU" sz="1600" dirty="0">
                <a:solidFill>
                  <a:srgbClr val="000000"/>
                </a:solidFill>
              </a:rPr>
              <a:t>“What were the effects of cart transport?”</a:t>
            </a:r>
          </a:p>
        </p:txBody>
      </p:sp>
      <p:sp>
        <p:nvSpPr>
          <p:cNvPr id="19" name="TextBox 18">
            <a:extLst>
              <a:ext uri="{FF2B5EF4-FFF2-40B4-BE49-F238E27FC236}">
                <a16:creationId xmlns:a16="http://schemas.microsoft.com/office/drawing/2014/main" id="{6244E2F0-AA39-F52A-FFC7-281A754FAB14}"/>
              </a:ext>
            </a:extLst>
          </p:cNvPr>
          <p:cNvSpPr txBox="1"/>
          <p:nvPr/>
        </p:nvSpPr>
        <p:spPr>
          <a:xfrm>
            <a:off x="6960096" y="6244395"/>
            <a:ext cx="1944216" cy="400110"/>
          </a:xfrm>
          <a:prstGeom prst="rect">
            <a:avLst/>
          </a:prstGeom>
          <a:noFill/>
        </p:spPr>
        <p:txBody>
          <a:bodyPr wrap="square" rtlCol="0">
            <a:spAutoFit/>
          </a:bodyPr>
          <a:lstStyle/>
          <a:p>
            <a:r>
              <a:rPr lang="en-AU" sz="1000" dirty="0">
                <a:solidFill>
                  <a:schemeClr val="bg1"/>
                </a:solidFill>
              </a:rPr>
              <a:t>Stage of inquiry – Finding out/ going further</a:t>
            </a:r>
          </a:p>
        </p:txBody>
      </p:sp>
      <p:pic>
        <p:nvPicPr>
          <p:cNvPr id="6" name="Picture 5">
            <a:extLst>
              <a:ext uri="{FF2B5EF4-FFF2-40B4-BE49-F238E27FC236}">
                <a16:creationId xmlns:a16="http://schemas.microsoft.com/office/drawing/2014/main" id="{4524252D-EE9B-15FC-6696-F052DE56D556}"/>
              </a:ext>
            </a:extLst>
          </p:cNvPr>
          <p:cNvPicPr>
            <a:picLocks noChangeAspect="1"/>
          </p:cNvPicPr>
          <p:nvPr/>
        </p:nvPicPr>
        <p:blipFill>
          <a:blip r:embed="rId5"/>
          <a:srcRect r="14134"/>
          <a:stretch/>
        </p:blipFill>
        <p:spPr>
          <a:xfrm>
            <a:off x="6553201" y="1237854"/>
            <a:ext cx="1698769" cy="1835032"/>
          </a:xfrm>
          <a:prstGeom prst="rect">
            <a:avLst/>
          </a:prstGeom>
        </p:spPr>
      </p:pic>
      <p:sp>
        <p:nvSpPr>
          <p:cNvPr id="5" name="TextBox 4">
            <a:extLst>
              <a:ext uri="{FF2B5EF4-FFF2-40B4-BE49-F238E27FC236}">
                <a16:creationId xmlns:a16="http://schemas.microsoft.com/office/drawing/2014/main" id="{D4B2BB58-BCC9-9004-F111-AD9FF34D3155}"/>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2" name="Graphic 1" descr="Thought outline">
            <a:extLst>
              <a:ext uri="{FF2B5EF4-FFF2-40B4-BE49-F238E27FC236}">
                <a16:creationId xmlns:a16="http://schemas.microsoft.com/office/drawing/2014/main" id="{991E4902-0051-AE50-0E56-FA372C220C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663" y="3504513"/>
            <a:ext cx="2478993" cy="2478993"/>
          </a:xfrm>
          <a:prstGeom prst="rect">
            <a:avLst/>
          </a:prstGeom>
        </p:spPr>
      </p:pic>
      <p:pic>
        <p:nvPicPr>
          <p:cNvPr id="8" name="Graphic 7" descr="Thought outline">
            <a:extLst>
              <a:ext uri="{FF2B5EF4-FFF2-40B4-BE49-F238E27FC236}">
                <a16:creationId xmlns:a16="http://schemas.microsoft.com/office/drawing/2014/main" id="{BE8C43DB-FFFA-0E38-EFD6-EC678C07B0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120336" y="3651986"/>
            <a:ext cx="2357866" cy="2357866"/>
          </a:xfrm>
          <a:prstGeom prst="rect">
            <a:avLst/>
          </a:prstGeom>
        </p:spPr>
      </p:pic>
      <p:sp>
        <p:nvSpPr>
          <p:cNvPr id="10" name="TextBox 9">
            <a:extLst>
              <a:ext uri="{FF2B5EF4-FFF2-40B4-BE49-F238E27FC236}">
                <a16:creationId xmlns:a16="http://schemas.microsoft.com/office/drawing/2014/main" id="{0C22DC75-9D4B-312D-790D-5D7BB461F2C0}"/>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2" name="Picture 11">
            <a:extLst>
              <a:ext uri="{FF2B5EF4-FFF2-40B4-BE49-F238E27FC236}">
                <a16:creationId xmlns:a16="http://schemas.microsoft.com/office/drawing/2014/main" id="{9C1CECCC-96BC-5E19-00DC-86225A5FF350}"/>
              </a:ext>
            </a:extLst>
          </p:cNvPr>
          <p:cNvPicPr>
            <a:picLocks noChangeAspect="1"/>
          </p:cNvPicPr>
          <p:nvPr/>
        </p:nvPicPr>
        <p:blipFill>
          <a:blip r:embed="rId8"/>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04014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6781-8A91-E62D-77DA-376891BC63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E6AFAD-E785-31A2-70F5-1910A01D3A0C}"/>
              </a:ext>
            </a:extLst>
          </p:cNvPr>
          <p:cNvSpPr>
            <a:spLocks noGrp="1"/>
          </p:cNvSpPr>
          <p:nvPr>
            <p:ph type="title"/>
          </p:nvPr>
        </p:nvSpPr>
        <p:spPr/>
        <p:txBody>
          <a:bodyPr/>
          <a:lstStyle/>
          <a:p>
            <a:pPr algn="ctr"/>
            <a:r>
              <a:rPr lang="en-US" dirty="0"/>
              <a:t>Why did cars become popular? </a:t>
            </a:r>
          </a:p>
        </p:txBody>
      </p:sp>
      <p:sp>
        <p:nvSpPr>
          <p:cNvPr id="6" name="Arrow: Right 5">
            <a:extLst>
              <a:ext uri="{FF2B5EF4-FFF2-40B4-BE49-F238E27FC236}">
                <a16:creationId xmlns:a16="http://schemas.microsoft.com/office/drawing/2014/main" id="{01AEB589-FF3A-00DB-77BC-01F35F83E0C1}"/>
              </a:ext>
            </a:extLst>
          </p:cNvPr>
          <p:cNvSpPr/>
          <p:nvPr/>
        </p:nvSpPr>
        <p:spPr>
          <a:xfrm>
            <a:off x="5773686" y="1942830"/>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Placeholder 31">
            <a:extLst>
              <a:ext uri="{FF2B5EF4-FFF2-40B4-BE49-F238E27FC236}">
                <a16:creationId xmlns:a16="http://schemas.microsoft.com/office/drawing/2014/main" id="{2E618840-C1DE-34C1-F5AC-FEBB3E0D5E84}"/>
              </a:ext>
            </a:extLst>
          </p:cNvPr>
          <p:cNvPicPr>
            <a:picLocks noChangeAspect="1"/>
          </p:cNvPicPr>
          <p:nvPr/>
        </p:nvPicPr>
        <p:blipFill>
          <a:blip r:embed="rId2"/>
          <a:srcRect t="1054" b="1054"/>
          <a:stretch/>
        </p:blipFill>
        <p:spPr>
          <a:xfrm>
            <a:off x="6546344" y="1237878"/>
            <a:ext cx="1853913" cy="1835055"/>
          </a:xfrm>
          <a:prstGeom prst="rect">
            <a:avLst/>
          </a:prstGeom>
        </p:spPr>
      </p:pic>
      <p:sp>
        <p:nvSpPr>
          <p:cNvPr id="9" name="TextBox 8">
            <a:extLst>
              <a:ext uri="{FF2B5EF4-FFF2-40B4-BE49-F238E27FC236}">
                <a16:creationId xmlns:a16="http://schemas.microsoft.com/office/drawing/2014/main" id="{16D0E50A-69A9-ACCA-4565-DD3525D3ADDD}"/>
              </a:ext>
            </a:extLst>
          </p:cNvPr>
          <p:cNvSpPr txBox="1"/>
          <p:nvPr/>
        </p:nvSpPr>
        <p:spPr>
          <a:xfrm>
            <a:off x="335360" y="1237877"/>
            <a:ext cx="3456384" cy="2292935"/>
          </a:xfrm>
          <a:prstGeom prst="rect">
            <a:avLst/>
          </a:prstGeom>
          <a:noFill/>
        </p:spPr>
        <p:txBody>
          <a:bodyPr wrap="square" rtlCol="0">
            <a:spAutoFit/>
          </a:bodyPr>
          <a:lstStyle/>
          <a:p>
            <a:r>
              <a:rPr lang="en-AU" sz="1200" dirty="0">
                <a:solidFill>
                  <a:srgbClr val="000000"/>
                </a:solidFill>
              </a:rPr>
              <a:t>Carts can be pulled by 1-6 horses. Horses can share the load and travel faster when working in pairs or groups. </a:t>
            </a:r>
          </a:p>
          <a:p>
            <a:endParaRPr lang="en-AU" sz="1200" dirty="0">
              <a:solidFill>
                <a:srgbClr val="000000"/>
              </a:solidFill>
            </a:endParaRPr>
          </a:p>
          <a:p>
            <a:r>
              <a:rPr lang="en-AU" sz="1200" dirty="0">
                <a:solidFill>
                  <a:srgbClr val="000000"/>
                </a:solidFill>
              </a:rPr>
              <a:t>Carts can be designed to carry heavy items and lots of people. </a:t>
            </a:r>
          </a:p>
          <a:p>
            <a:endParaRPr lang="en-AU" sz="1200" dirty="0">
              <a:solidFill>
                <a:srgbClr val="000000"/>
              </a:solidFill>
            </a:endParaRPr>
          </a:p>
          <a:p>
            <a:r>
              <a:rPr lang="en-AU" sz="1200" dirty="0">
                <a:solidFill>
                  <a:srgbClr val="000000"/>
                </a:solidFill>
              </a:rPr>
              <a:t>Carts were cheaper to buy than cars.</a:t>
            </a:r>
          </a:p>
          <a:p>
            <a:endParaRPr lang="en-AU" sz="1200" dirty="0">
              <a:solidFill>
                <a:srgbClr val="000000"/>
              </a:solidFill>
            </a:endParaRPr>
          </a:p>
          <a:p>
            <a:r>
              <a:rPr lang="en-AU" sz="1200" dirty="0">
                <a:solidFill>
                  <a:srgbClr val="000000"/>
                </a:solidFill>
              </a:rPr>
              <a:t>Carts relied on horses so if a horse was unwell or injured, the cart was unable to move.</a:t>
            </a:r>
          </a:p>
          <a:p>
            <a:endParaRPr lang="en-AU" sz="1100" dirty="0">
              <a:solidFill>
                <a:srgbClr val="000000"/>
              </a:solidFill>
            </a:endParaRPr>
          </a:p>
        </p:txBody>
      </p:sp>
      <p:sp>
        <p:nvSpPr>
          <p:cNvPr id="10" name="TextBox 9">
            <a:extLst>
              <a:ext uri="{FF2B5EF4-FFF2-40B4-BE49-F238E27FC236}">
                <a16:creationId xmlns:a16="http://schemas.microsoft.com/office/drawing/2014/main" id="{140A9AD6-5BB2-61DF-87DF-430A770C9DF3}"/>
              </a:ext>
            </a:extLst>
          </p:cNvPr>
          <p:cNvSpPr txBox="1"/>
          <p:nvPr/>
        </p:nvSpPr>
        <p:spPr>
          <a:xfrm>
            <a:off x="8528286" y="1237877"/>
            <a:ext cx="3256345" cy="2662267"/>
          </a:xfrm>
          <a:prstGeom prst="rect">
            <a:avLst/>
          </a:prstGeom>
          <a:noFill/>
        </p:spPr>
        <p:txBody>
          <a:bodyPr wrap="square" rtlCol="0">
            <a:spAutoFit/>
          </a:bodyPr>
          <a:lstStyle/>
          <a:p>
            <a:r>
              <a:rPr lang="en-AU" sz="1200" dirty="0">
                <a:solidFill>
                  <a:srgbClr val="000000"/>
                </a:solidFill>
              </a:rPr>
              <a:t>At first, cars could only travel as fast as running horses, but they could cover more distance without stopping.</a:t>
            </a:r>
          </a:p>
          <a:p>
            <a:r>
              <a:rPr lang="en-AU" sz="1200" dirty="0">
                <a:solidFill>
                  <a:srgbClr val="000000"/>
                </a:solidFill>
              </a:rPr>
              <a:t> </a:t>
            </a:r>
          </a:p>
          <a:p>
            <a:r>
              <a:rPr lang="en-AU" sz="1200" dirty="0">
                <a:solidFill>
                  <a:srgbClr val="000000"/>
                </a:solidFill>
              </a:rPr>
              <a:t>Cars cost between $300 - $600 and the average wage was $750 per year. </a:t>
            </a:r>
          </a:p>
          <a:p>
            <a:endParaRPr lang="en-AU" sz="1200" dirty="0">
              <a:solidFill>
                <a:srgbClr val="000000"/>
              </a:solidFill>
            </a:endParaRPr>
          </a:p>
          <a:p>
            <a:r>
              <a:rPr lang="en-AU" sz="1200" dirty="0">
                <a:solidFill>
                  <a:srgbClr val="000000"/>
                </a:solidFill>
              </a:rPr>
              <a:t>Cars were mainly for moving people, while horse and carts were still used to transport goods such as food.</a:t>
            </a:r>
          </a:p>
          <a:p>
            <a:endParaRPr lang="en-AU" sz="1200" dirty="0">
              <a:solidFill>
                <a:srgbClr val="000000"/>
              </a:solidFill>
            </a:endParaRPr>
          </a:p>
          <a:p>
            <a:r>
              <a:rPr lang="en-AU" sz="1200" dirty="0">
                <a:solidFill>
                  <a:srgbClr val="000000"/>
                </a:solidFill>
              </a:rPr>
              <a:t>Cars were considered a cleaner way to travel.</a:t>
            </a:r>
          </a:p>
          <a:p>
            <a:endParaRPr lang="en-AU" sz="1100" dirty="0">
              <a:solidFill>
                <a:srgbClr val="000000"/>
              </a:solidFill>
            </a:endParaRPr>
          </a:p>
        </p:txBody>
      </p:sp>
      <p:pic>
        <p:nvPicPr>
          <p:cNvPr id="13" name="Graphic 12" descr="Brain in head with solid fill">
            <a:extLst>
              <a:ext uri="{FF2B5EF4-FFF2-40B4-BE49-F238E27FC236}">
                <a16:creationId xmlns:a16="http://schemas.microsoft.com/office/drawing/2014/main" id="{9D75462B-4BEC-65D4-BDEB-2688AFD42E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4725144"/>
            <a:ext cx="914400" cy="876548"/>
          </a:xfrm>
          <a:prstGeom prst="rect">
            <a:avLst/>
          </a:prstGeom>
        </p:spPr>
      </p:pic>
      <p:sp>
        <p:nvSpPr>
          <p:cNvPr id="14" name="Text Placeholder 22">
            <a:extLst>
              <a:ext uri="{FF2B5EF4-FFF2-40B4-BE49-F238E27FC236}">
                <a16:creationId xmlns:a16="http://schemas.microsoft.com/office/drawing/2014/main" id="{24AF3D3F-E992-84AC-46BA-B1FA460E374B}"/>
              </a:ext>
            </a:extLst>
          </p:cNvPr>
          <p:cNvSpPr txBox="1">
            <a:spLocks/>
          </p:cNvSpPr>
          <p:nvPr/>
        </p:nvSpPr>
        <p:spPr>
          <a:xfrm>
            <a:off x="3359696" y="5535119"/>
            <a:ext cx="5616624"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dirty="0">
                <a:solidFill>
                  <a:srgbClr val="000000"/>
                </a:solidFill>
              </a:rPr>
              <a:t>A game invented for car travel – Eye spy with my little eye, something beginning with…</a:t>
            </a:r>
          </a:p>
        </p:txBody>
      </p:sp>
      <p:sp>
        <p:nvSpPr>
          <p:cNvPr id="15" name="TextBox 14">
            <a:extLst>
              <a:ext uri="{FF2B5EF4-FFF2-40B4-BE49-F238E27FC236}">
                <a16:creationId xmlns:a16="http://schemas.microsoft.com/office/drawing/2014/main" id="{61E86FBF-7AA7-DBF4-C456-03D99C6A8C99}"/>
              </a:ext>
            </a:extLst>
          </p:cNvPr>
          <p:cNvSpPr txBox="1"/>
          <p:nvPr/>
        </p:nvSpPr>
        <p:spPr>
          <a:xfrm>
            <a:off x="4062852" y="3331345"/>
            <a:ext cx="4112111" cy="1077218"/>
          </a:xfrm>
          <a:prstGeom prst="rect">
            <a:avLst/>
          </a:prstGeom>
          <a:noFill/>
        </p:spPr>
        <p:txBody>
          <a:bodyPr wrap="square" rtlCol="0">
            <a:spAutoFit/>
          </a:bodyPr>
          <a:lstStyle/>
          <a:p>
            <a:pPr algn="ctr"/>
            <a:r>
              <a:rPr lang="en-AU" sz="1600" dirty="0">
                <a:solidFill>
                  <a:srgbClr val="000000"/>
                </a:solidFill>
              </a:rPr>
              <a:t>Think through the lens of cause and effect “What caused humans to buy cars?”</a:t>
            </a:r>
          </a:p>
          <a:p>
            <a:pPr algn="ctr"/>
            <a:r>
              <a:rPr lang="en-AU" sz="1600" dirty="0">
                <a:solidFill>
                  <a:srgbClr val="000000"/>
                </a:solidFill>
              </a:rPr>
              <a:t>“What were the early effects of car transport?”</a:t>
            </a:r>
          </a:p>
        </p:txBody>
      </p:sp>
      <p:sp>
        <p:nvSpPr>
          <p:cNvPr id="17" name="TextBox 16">
            <a:extLst>
              <a:ext uri="{FF2B5EF4-FFF2-40B4-BE49-F238E27FC236}">
                <a16:creationId xmlns:a16="http://schemas.microsoft.com/office/drawing/2014/main" id="{8B4BEFDE-BE12-F5AB-FE6A-86C7B63178D6}"/>
              </a:ext>
            </a:extLst>
          </p:cNvPr>
          <p:cNvSpPr txBox="1"/>
          <p:nvPr/>
        </p:nvSpPr>
        <p:spPr>
          <a:xfrm>
            <a:off x="6960096" y="6244395"/>
            <a:ext cx="1944216" cy="400110"/>
          </a:xfrm>
          <a:prstGeom prst="rect">
            <a:avLst/>
          </a:prstGeom>
          <a:noFill/>
        </p:spPr>
        <p:txBody>
          <a:bodyPr wrap="square" rtlCol="0">
            <a:spAutoFit/>
          </a:bodyPr>
          <a:lstStyle/>
          <a:p>
            <a:r>
              <a:rPr lang="en-AU" sz="1000" dirty="0">
                <a:solidFill>
                  <a:schemeClr val="bg1"/>
                </a:solidFill>
              </a:rPr>
              <a:t>Stage of inquiry – Finding out/ going further</a:t>
            </a:r>
          </a:p>
        </p:txBody>
      </p:sp>
      <p:sp>
        <p:nvSpPr>
          <p:cNvPr id="21" name="TextBox 20">
            <a:extLst>
              <a:ext uri="{FF2B5EF4-FFF2-40B4-BE49-F238E27FC236}">
                <a16:creationId xmlns:a16="http://schemas.microsoft.com/office/drawing/2014/main" id="{AD249648-29BB-DC53-CC10-5A6625D4712F}"/>
              </a:ext>
            </a:extLst>
          </p:cNvPr>
          <p:cNvSpPr txBox="1"/>
          <p:nvPr/>
        </p:nvSpPr>
        <p:spPr>
          <a:xfrm>
            <a:off x="1343472" y="3874255"/>
            <a:ext cx="1245086" cy="600164"/>
          </a:xfrm>
          <a:prstGeom prst="rect">
            <a:avLst/>
          </a:prstGeom>
          <a:noFill/>
        </p:spPr>
        <p:txBody>
          <a:bodyPr wrap="square" rtlCol="0">
            <a:spAutoFit/>
          </a:bodyPr>
          <a:lstStyle/>
          <a:p>
            <a:pPr algn="ctr"/>
            <a:r>
              <a:rPr lang="en-AU" sz="1100" dirty="0">
                <a:solidFill>
                  <a:srgbClr val="000000"/>
                </a:solidFill>
              </a:rPr>
              <a:t>What are the benefits of owning a car?</a:t>
            </a:r>
          </a:p>
        </p:txBody>
      </p:sp>
      <p:sp>
        <p:nvSpPr>
          <p:cNvPr id="3" name="TextBox 2">
            <a:extLst>
              <a:ext uri="{FF2B5EF4-FFF2-40B4-BE49-F238E27FC236}">
                <a16:creationId xmlns:a16="http://schemas.microsoft.com/office/drawing/2014/main" id="{146AA5DE-40C9-1F32-EE06-69533CE18A94}"/>
              </a:ext>
            </a:extLst>
          </p:cNvPr>
          <p:cNvSpPr txBox="1"/>
          <p:nvPr/>
        </p:nvSpPr>
        <p:spPr>
          <a:xfrm>
            <a:off x="9624392" y="3974568"/>
            <a:ext cx="1018425" cy="769441"/>
          </a:xfrm>
          <a:prstGeom prst="rect">
            <a:avLst/>
          </a:prstGeom>
          <a:noFill/>
        </p:spPr>
        <p:txBody>
          <a:bodyPr wrap="square" rtlCol="0">
            <a:spAutoFit/>
          </a:bodyPr>
          <a:lstStyle/>
          <a:p>
            <a:pPr algn="ctr"/>
            <a:r>
              <a:rPr lang="en-AU" sz="1100" dirty="0">
                <a:solidFill>
                  <a:srgbClr val="000000"/>
                </a:solidFill>
              </a:rPr>
              <a:t>What are the negatives of owning a car?</a:t>
            </a:r>
          </a:p>
        </p:txBody>
      </p:sp>
      <p:pic>
        <p:nvPicPr>
          <p:cNvPr id="5" name="Picture 4">
            <a:extLst>
              <a:ext uri="{FF2B5EF4-FFF2-40B4-BE49-F238E27FC236}">
                <a16:creationId xmlns:a16="http://schemas.microsoft.com/office/drawing/2014/main" id="{11F93B37-F8EC-0916-9CD7-AA9151FE0DB5}"/>
              </a:ext>
            </a:extLst>
          </p:cNvPr>
          <p:cNvPicPr>
            <a:picLocks noChangeAspect="1"/>
          </p:cNvPicPr>
          <p:nvPr/>
        </p:nvPicPr>
        <p:blipFill>
          <a:blip r:embed="rId5"/>
          <a:srcRect r="14134"/>
          <a:stretch/>
        </p:blipFill>
        <p:spPr>
          <a:xfrm>
            <a:off x="3935760" y="1255147"/>
            <a:ext cx="1709897" cy="1847052"/>
          </a:xfrm>
          <a:prstGeom prst="rect">
            <a:avLst/>
          </a:prstGeom>
        </p:spPr>
      </p:pic>
      <p:sp>
        <p:nvSpPr>
          <p:cNvPr id="7" name="TextBox 6">
            <a:extLst>
              <a:ext uri="{FF2B5EF4-FFF2-40B4-BE49-F238E27FC236}">
                <a16:creationId xmlns:a16="http://schemas.microsoft.com/office/drawing/2014/main" id="{FB65682F-EDB4-23C7-D955-EE985B71D65E}"/>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2" name="Graphic 1" descr="Thought outline">
            <a:extLst>
              <a:ext uri="{FF2B5EF4-FFF2-40B4-BE49-F238E27FC236}">
                <a16:creationId xmlns:a16="http://schemas.microsoft.com/office/drawing/2014/main" id="{F0D0CE78-6379-3987-A8D3-36494EFBE3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663" y="3504513"/>
            <a:ext cx="2478993" cy="2478993"/>
          </a:xfrm>
          <a:prstGeom prst="rect">
            <a:avLst/>
          </a:prstGeom>
        </p:spPr>
      </p:pic>
      <p:pic>
        <p:nvPicPr>
          <p:cNvPr id="16" name="Graphic 15" descr="Thought outline">
            <a:extLst>
              <a:ext uri="{FF2B5EF4-FFF2-40B4-BE49-F238E27FC236}">
                <a16:creationId xmlns:a16="http://schemas.microsoft.com/office/drawing/2014/main" id="{B2533BA2-AD6F-DC00-2BE6-C3F3DDA4F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120336" y="3651986"/>
            <a:ext cx="2357866" cy="2357866"/>
          </a:xfrm>
          <a:prstGeom prst="rect">
            <a:avLst/>
          </a:prstGeom>
        </p:spPr>
      </p:pic>
      <p:sp>
        <p:nvSpPr>
          <p:cNvPr id="11" name="TextBox 10">
            <a:extLst>
              <a:ext uri="{FF2B5EF4-FFF2-40B4-BE49-F238E27FC236}">
                <a16:creationId xmlns:a16="http://schemas.microsoft.com/office/drawing/2014/main" id="{AD557824-A636-9A76-C258-D2F17FD5057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2" name="Picture 11">
            <a:extLst>
              <a:ext uri="{FF2B5EF4-FFF2-40B4-BE49-F238E27FC236}">
                <a16:creationId xmlns:a16="http://schemas.microsoft.com/office/drawing/2014/main" id="{0EE84D65-9181-30C2-A011-28F411B74FCA}"/>
              </a:ext>
            </a:extLst>
          </p:cNvPr>
          <p:cNvPicPr>
            <a:picLocks noChangeAspect="1"/>
          </p:cNvPicPr>
          <p:nvPr/>
        </p:nvPicPr>
        <p:blipFill>
          <a:blip r:embed="rId8"/>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3589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E52C-B912-772C-5D42-404D99EBD9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87430A-1E4B-3E24-510F-CEFF20BED67B}"/>
              </a:ext>
            </a:extLst>
          </p:cNvPr>
          <p:cNvSpPr>
            <a:spLocks noGrp="1"/>
          </p:cNvSpPr>
          <p:nvPr>
            <p:ph type="title"/>
          </p:nvPr>
        </p:nvSpPr>
        <p:spPr/>
        <p:txBody>
          <a:bodyPr/>
          <a:lstStyle/>
          <a:p>
            <a:pPr algn="ctr"/>
            <a:r>
              <a:rPr lang="en-US" sz="2800" dirty="0"/>
              <a:t>What caused the number of cars to increase?</a:t>
            </a:r>
          </a:p>
        </p:txBody>
      </p:sp>
      <p:sp>
        <p:nvSpPr>
          <p:cNvPr id="3" name="Arrow: Right 2">
            <a:extLst>
              <a:ext uri="{FF2B5EF4-FFF2-40B4-BE49-F238E27FC236}">
                <a16:creationId xmlns:a16="http://schemas.microsoft.com/office/drawing/2014/main" id="{EC00C914-664E-0279-4377-83C282C1485E}"/>
              </a:ext>
            </a:extLst>
          </p:cNvPr>
          <p:cNvSpPr/>
          <p:nvPr/>
        </p:nvSpPr>
        <p:spPr>
          <a:xfrm>
            <a:off x="2601864" y="1883713"/>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Placeholder 31">
            <a:extLst>
              <a:ext uri="{FF2B5EF4-FFF2-40B4-BE49-F238E27FC236}">
                <a16:creationId xmlns:a16="http://schemas.microsoft.com/office/drawing/2014/main" id="{72554C6E-0FE5-C22A-2FCA-94F140F381AF}"/>
              </a:ext>
            </a:extLst>
          </p:cNvPr>
          <p:cNvPicPr>
            <a:picLocks noChangeAspect="1"/>
          </p:cNvPicPr>
          <p:nvPr/>
        </p:nvPicPr>
        <p:blipFill>
          <a:blip r:embed="rId2"/>
          <a:srcRect t="1054" b="1054"/>
          <a:stretch/>
        </p:blipFill>
        <p:spPr>
          <a:xfrm>
            <a:off x="1013862" y="1426067"/>
            <a:ext cx="1304525" cy="1291255"/>
          </a:xfrm>
          <a:prstGeom prst="rect">
            <a:avLst/>
          </a:prstGeom>
        </p:spPr>
      </p:pic>
      <p:pic>
        <p:nvPicPr>
          <p:cNvPr id="10" name="Picture Placeholder 7">
            <a:extLst>
              <a:ext uri="{FF2B5EF4-FFF2-40B4-BE49-F238E27FC236}">
                <a16:creationId xmlns:a16="http://schemas.microsoft.com/office/drawing/2014/main" id="{B65C7574-2A2E-B199-7B33-430AEE7A5DE8}"/>
              </a:ext>
            </a:extLst>
          </p:cNvPr>
          <p:cNvPicPr>
            <a:picLocks noChangeAspect="1"/>
          </p:cNvPicPr>
          <p:nvPr/>
        </p:nvPicPr>
        <p:blipFill>
          <a:blip r:embed="rId3"/>
          <a:srcRect l="17416" r="17416"/>
          <a:stretch/>
        </p:blipFill>
        <p:spPr>
          <a:xfrm>
            <a:off x="6074358" y="1453145"/>
            <a:ext cx="1300480" cy="1290587"/>
          </a:xfrm>
          <a:prstGeom prst="rect">
            <a:avLst/>
          </a:prstGeom>
        </p:spPr>
      </p:pic>
      <p:pic>
        <p:nvPicPr>
          <p:cNvPr id="11" name="Picture 10">
            <a:extLst>
              <a:ext uri="{FF2B5EF4-FFF2-40B4-BE49-F238E27FC236}">
                <a16:creationId xmlns:a16="http://schemas.microsoft.com/office/drawing/2014/main" id="{78E108D2-9267-A4DC-8DEF-A8AC6BBD4198}"/>
              </a:ext>
            </a:extLst>
          </p:cNvPr>
          <p:cNvPicPr>
            <a:picLocks noChangeAspect="1"/>
          </p:cNvPicPr>
          <p:nvPr/>
        </p:nvPicPr>
        <p:blipFill>
          <a:blip r:embed="rId4"/>
          <a:stretch>
            <a:fillRect/>
          </a:stretch>
        </p:blipFill>
        <p:spPr>
          <a:xfrm>
            <a:off x="8777255" y="1426067"/>
            <a:ext cx="1277060" cy="1313943"/>
          </a:xfrm>
          <a:prstGeom prst="rect">
            <a:avLst/>
          </a:prstGeom>
        </p:spPr>
      </p:pic>
      <p:sp>
        <p:nvSpPr>
          <p:cNvPr id="12" name="Arrow: Right 11">
            <a:extLst>
              <a:ext uri="{FF2B5EF4-FFF2-40B4-BE49-F238E27FC236}">
                <a16:creationId xmlns:a16="http://schemas.microsoft.com/office/drawing/2014/main" id="{9E3AEB0B-D7F0-2A54-E334-84488267A5A4}"/>
              </a:ext>
            </a:extLst>
          </p:cNvPr>
          <p:cNvSpPr/>
          <p:nvPr/>
        </p:nvSpPr>
        <p:spPr>
          <a:xfrm>
            <a:off x="5102637" y="1859117"/>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4">
            <a:extLst>
              <a:ext uri="{FF2B5EF4-FFF2-40B4-BE49-F238E27FC236}">
                <a16:creationId xmlns:a16="http://schemas.microsoft.com/office/drawing/2014/main" id="{856B21B5-F91C-F2B0-7270-2920E16733F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759" t="15472" r="21366"/>
          <a:stretch/>
        </p:blipFill>
        <p:spPr bwMode="auto">
          <a:xfrm>
            <a:off x="3559957" y="1426067"/>
            <a:ext cx="1179441" cy="1395129"/>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46D54C5B-88E6-3482-05FA-3055DC8C03BD}"/>
              </a:ext>
            </a:extLst>
          </p:cNvPr>
          <p:cNvSpPr/>
          <p:nvPr/>
        </p:nvSpPr>
        <p:spPr>
          <a:xfrm>
            <a:off x="7810397" y="1859117"/>
            <a:ext cx="644628" cy="425153"/>
          </a:xfrm>
          <a:prstGeom prst="right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extBox 14">
            <a:extLst>
              <a:ext uri="{FF2B5EF4-FFF2-40B4-BE49-F238E27FC236}">
                <a16:creationId xmlns:a16="http://schemas.microsoft.com/office/drawing/2014/main" id="{6CABBCFE-DD6E-223F-1CB0-704A135B8C19}"/>
              </a:ext>
            </a:extLst>
          </p:cNvPr>
          <p:cNvSpPr txBox="1"/>
          <p:nvPr/>
        </p:nvSpPr>
        <p:spPr>
          <a:xfrm>
            <a:off x="6960096" y="6244395"/>
            <a:ext cx="1944216" cy="400110"/>
          </a:xfrm>
          <a:prstGeom prst="rect">
            <a:avLst/>
          </a:prstGeom>
          <a:noFill/>
        </p:spPr>
        <p:txBody>
          <a:bodyPr wrap="square" rtlCol="0">
            <a:spAutoFit/>
          </a:bodyPr>
          <a:lstStyle/>
          <a:p>
            <a:r>
              <a:rPr lang="en-AU" sz="1000" dirty="0">
                <a:solidFill>
                  <a:schemeClr val="bg1"/>
                </a:solidFill>
              </a:rPr>
              <a:t>Stage of inquiry – Finding out/ going further</a:t>
            </a:r>
          </a:p>
        </p:txBody>
      </p:sp>
      <p:pic>
        <p:nvPicPr>
          <p:cNvPr id="5" name="Graphic 4" descr="Brain in head with solid fill">
            <a:extLst>
              <a:ext uri="{FF2B5EF4-FFF2-40B4-BE49-F238E27FC236}">
                <a16:creationId xmlns:a16="http://schemas.microsoft.com/office/drawing/2014/main" id="{7CC200BD-C561-25A7-756A-0343679285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4725144"/>
            <a:ext cx="914400" cy="876548"/>
          </a:xfrm>
          <a:prstGeom prst="rect">
            <a:avLst/>
          </a:prstGeom>
        </p:spPr>
      </p:pic>
      <p:sp>
        <p:nvSpPr>
          <p:cNvPr id="6" name="Text Placeholder 22">
            <a:extLst>
              <a:ext uri="{FF2B5EF4-FFF2-40B4-BE49-F238E27FC236}">
                <a16:creationId xmlns:a16="http://schemas.microsoft.com/office/drawing/2014/main" id="{D066B06B-171B-B96B-3E02-49BB28D8F303}"/>
              </a:ext>
            </a:extLst>
          </p:cNvPr>
          <p:cNvSpPr txBox="1">
            <a:spLocks/>
          </p:cNvSpPr>
          <p:nvPr/>
        </p:nvSpPr>
        <p:spPr>
          <a:xfrm>
            <a:off x="3071664" y="5535119"/>
            <a:ext cx="6048672"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dirty="0">
                <a:solidFill>
                  <a:srgbClr val="000000"/>
                </a:solidFill>
              </a:rPr>
              <a:t>Social and emotional – “How do you feel when someone has something that you don’t have?”</a:t>
            </a:r>
          </a:p>
        </p:txBody>
      </p:sp>
      <p:sp>
        <p:nvSpPr>
          <p:cNvPr id="16" name="TextBox 15">
            <a:extLst>
              <a:ext uri="{FF2B5EF4-FFF2-40B4-BE49-F238E27FC236}">
                <a16:creationId xmlns:a16="http://schemas.microsoft.com/office/drawing/2014/main" id="{06D50DF0-74B3-4DD8-5C2E-7A43187B415C}"/>
              </a:ext>
            </a:extLst>
          </p:cNvPr>
          <p:cNvSpPr txBox="1"/>
          <p:nvPr/>
        </p:nvSpPr>
        <p:spPr>
          <a:xfrm>
            <a:off x="750813" y="2777481"/>
            <a:ext cx="2667578" cy="861774"/>
          </a:xfrm>
          <a:prstGeom prst="rect">
            <a:avLst/>
          </a:prstGeom>
          <a:noFill/>
        </p:spPr>
        <p:txBody>
          <a:bodyPr wrap="square" rtlCol="0">
            <a:spAutoFit/>
          </a:bodyPr>
          <a:lstStyle/>
          <a:p>
            <a:r>
              <a:rPr lang="en-AU" sz="1000" dirty="0">
                <a:solidFill>
                  <a:srgbClr val="000000"/>
                </a:solidFill>
              </a:rPr>
              <a:t>Only wealthy people had cars</a:t>
            </a:r>
          </a:p>
          <a:p>
            <a:endParaRPr lang="en-AU" sz="1000" dirty="0">
              <a:solidFill>
                <a:srgbClr val="000000"/>
              </a:solidFill>
            </a:endParaRPr>
          </a:p>
          <a:p>
            <a:r>
              <a:rPr lang="en-AU" sz="1000" dirty="0">
                <a:solidFill>
                  <a:srgbClr val="000000"/>
                </a:solidFill>
              </a:rPr>
              <a:t>Cars were slow to produce.</a:t>
            </a:r>
          </a:p>
          <a:p>
            <a:endParaRPr lang="en-AU" sz="1000" dirty="0">
              <a:solidFill>
                <a:srgbClr val="000000"/>
              </a:solidFill>
            </a:endParaRPr>
          </a:p>
          <a:p>
            <a:r>
              <a:rPr lang="en-AU" sz="1000" dirty="0">
                <a:solidFill>
                  <a:srgbClr val="000000"/>
                </a:solidFill>
              </a:rPr>
              <a:t>Oil and petrol came from overseas</a:t>
            </a:r>
          </a:p>
        </p:txBody>
      </p:sp>
      <p:sp>
        <p:nvSpPr>
          <p:cNvPr id="17" name="TextBox 16">
            <a:extLst>
              <a:ext uri="{FF2B5EF4-FFF2-40B4-BE49-F238E27FC236}">
                <a16:creationId xmlns:a16="http://schemas.microsoft.com/office/drawing/2014/main" id="{E38E10C4-564A-4756-3251-C0A271E2FD7C}"/>
              </a:ext>
            </a:extLst>
          </p:cNvPr>
          <p:cNvSpPr txBox="1"/>
          <p:nvPr/>
        </p:nvSpPr>
        <p:spPr>
          <a:xfrm>
            <a:off x="3233609" y="2785050"/>
            <a:ext cx="2276187" cy="1169551"/>
          </a:xfrm>
          <a:prstGeom prst="rect">
            <a:avLst/>
          </a:prstGeom>
          <a:noFill/>
        </p:spPr>
        <p:txBody>
          <a:bodyPr wrap="square" rtlCol="0">
            <a:spAutoFit/>
          </a:bodyPr>
          <a:lstStyle/>
          <a:p>
            <a:r>
              <a:rPr lang="en-AU" sz="1000" dirty="0">
                <a:solidFill>
                  <a:srgbClr val="000000"/>
                </a:solidFill>
              </a:rPr>
              <a:t>One in ten families owned a car.</a:t>
            </a:r>
          </a:p>
          <a:p>
            <a:endParaRPr lang="en-AU" sz="1000" dirty="0">
              <a:solidFill>
                <a:srgbClr val="000000"/>
              </a:solidFill>
            </a:endParaRPr>
          </a:p>
          <a:p>
            <a:r>
              <a:rPr lang="en-AU" sz="1000" dirty="0">
                <a:solidFill>
                  <a:srgbClr val="000000"/>
                </a:solidFill>
              </a:rPr>
              <a:t>Cars were being produced by more companies.</a:t>
            </a:r>
          </a:p>
          <a:p>
            <a:endParaRPr lang="en-AU" sz="1000" dirty="0">
              <a:solidFill>
                <a:srgbClr val="000000"/>
              </a:solidFill>
            </a:endParaRPr>
          </a:p>
          <a:p>
            <a:r>
              <a:rPr lang="en-AU" sz="1000" dirty="0">
                <a:solidFill>
                  <a:srgbClr val="000000"/>
                </a:solidFill>
              </a:rPr>
              <a:t>Oil and petrol started being produced in Australia.</a:t>
            </a:r>
          </a:p>
        </p:txBody>
      </p:sp>
      <p:sp>
        <p:nvSpPr>
          <p:cNvPr id="18" name="TextBox 17">
            <a:extLst>
              <a:ext uri="{FF2B5EF4-FFF2-40B4-BE49-F238E27FC236}">
                <a16:creationId xmlns:a16="http://schemas.microsoft.com/office/drawing/2014/main" id="{478C8978-4A3A-901E-255C-1BD5678CB578}"/>
              </a:ext>
            </a:extLst>
          </p:cNvPr>
          <p:cNvSpPr txBox="1"/>
          <p:nvPr/>
        </p:nvSpPr>
        <p:spPr>
          <a:xfrm>
            <a:off x="5882524" y="2797853"/>
            <a:ext cx="2276187" cy="1508105"/>
          </a:xfrm>
          <a:prstGeom prst="rect">
            <a:avLst/>
          </a:prstGeom>
          <a:noFill/>
        </p:spPr>
        <p:txBody>
          <a:bodyPr wrap="square" rtlCol="0">
            <a:spAutoFit/>
          </a:bodyPr>
          <a:lstStyle/>
          <a:p>
            <a:r>
              <a:rPr lang="en-AU" sz="1000" dirty="0">
                <a:solidFill>
                  <a:srgbClr val="000000"/>
                </a:solidFill>
              </a:rPr>
              <a:t>Most families owned a car.</a:t>
            </a:r>
          </a:p>
          <a:p>
            <a:endParaRPr lang="en-AU" sz="1000" dirty="0">
              <a:solidFill>
                <a:srgbClr val="000000"/>
              </a:solidFill>
            </a:endParaRPr>
          </a:p>
          <a:p>
            <a:r>
              <a:rPr lang="en-AU" sz="1000" dirty="0">
                <a:solidFill>
                  <a:srgbClr val="000000"/>
                </a:solidFill>
              </a:rPr>
              <a:t>Robot arms made production time quicker.</a:t>
            </a:r>
          </a:p>
          <a:p>
            <a:endParaRPr lang="en-AU" sz="1000" dirty="0">
              <a:solidFill>
                <a:srgbClr val="000000"/>
              </a:solidFill>
            </a:endParaRPr>
          </a:p>
          <a:p>
            <a:r>
              <a:rPr lang="en-AU" sz="1000" dirty="0">
                <a:solidFill>
                  <a:srgbClr val="000000"/>
                </a:solidFill>
              </a:rPr>
              <a:t>Asian car companies made cars that cost less than American cars.</a:t>
            </a:r>
          </a:p>
          <a:p>
            <a:endParaRPr lang="en-AU" sz="1100" dirty="0">
              <a:solidFill>
                <a:srgbClr val="000000"/>
              </a:solidFill>
            </a:endParaRPr>
          </a:p>
          <a:p>
            <a:endParaRPr lang="en-AU" sz="1100" dirty="0">
              <a:solidFill>
                <a:srgbClr val="000000"/>
              </a:solidFill>
            </a:endParaRPr>
          </a:p>
        </p:txBody>
      </p:sp>
      <p:sp>
        <p:nvSpPr>
          <p:cNvPr id="19" name="TextBox 18">
            <a:extLst>
              <a:ext uri="{FF2B5EF4-FFF2-40B4-BE49-F238E27FC236}">
                <a16:creationId xmlns:a16="http://schemas.microsoft.com/office/drawing/2014/main" id="{A4E23322-3FF3-98B7-F617-2FB60D8FED8F}"/>
              </a:ext>
            </a:extLst>
          </p:cNvPr>
          <p:cNvSpPr txBox="1"/>
          <p:nvPr/>
        </p:nvSpPr>
        <p:spPr>
          <a:xfrm>
            <a:off x="8392664" y="2797853"/>
            <a:ext cx="2264177" cy="1015663"/>
          </a:xfrm>
          <a:prstGeom prst="rect">
            <a:avLst/>
          </a:prstGeom>
          <a:noFill/>
        </p:spPr>
        <p:txBody>
          <a:bodyPr wrap="square" rtlCol="0">
            <a:spAutoFit/>
          </a:bodyPr>
          <a:lstStyle/>
          <a:p>
            <a:r>
              <a:rPr lang="en-AU" sz="1000" dirty="0">
                <a:solidFill>
                  <a:srgbClr val="000000"/>
                </a:solidFill>
              </a:rPr>
              <a:t>Some families owned multiple cars.</a:t>
            </a:r>
          </a:p>
          <a:p>
            <a:endParaRPr lang="en-AU" sz="1000" dirty="0">
              <a:solidFill>
                <a:srgbClr val="000000"/>
              </a:solidFill>
            </a:endParaRPr>
          </a:p>
          <a:p>
            <a:r>
              <a:rPr lang="en-AU" sz="1000" dirty="0">
                <a:solidFill>
                  <a:srgbClr val="000000"/>
                </a:solidFill>
              </a:rPr>
              <a:t>Second hand cars were much cheaper.</a:t>
            </a:r>
          </a:p>
          <a:p>
            <a:endParaRPr lang="en-AU" sz="1000" dirty="0">
              <a:solidFill>
                <a:srgbClr val="000000"/>
              </a:solidFill>
            </a:endParaRPr>
          </a:p>
          <a:p>
            <a:r>
              <a:rPr lang="en-AU" sz="1000" dirty="0">
                <a:solidFill>
                  <a:srgbClr val="000000"/>
                </a:solidFill>
              </a:rPr>
              <a:t>Over 55 car companies in Australia.</a:t>
            </a:r>
          </a:p>
        </p:txBody>
      </p:sp>
      <p:sp>
        <p:nvSpPr>
          <p:cNvPr id="23" name="TextBox 22">
            <a:extLst>
              <a:ext uri="{FF2B5EF4-FFF2-40B4-BE49-F238E27FC236}">
                <a16:creationId xmlns:a16="http://schemas.microsoft.com/office/drawing/2014/main" id="{09240277-DEE3-F183-08CC-AB5813DD5153}"/>
              </a:ext>
            </a:extLst>
          </p:cNvPr>
          <p:cNvSpPr txBox="1"/>
          <p:nvPr/>
        </p:nvSpPr>
        <p:spPr>
          <a:xfrm>
            <a:off x="1427039" y="3817745"/>
            <a:ext cx="1018425" cy="769441"/>
          </a:xfrm>
          <a:prstGeom prst="rect">
            <a:avLst/>
          </a:prstGeom>
          <a:noFill/>
        </p:spPr>
        <p:txBody>
          <a:bodyPr wrap="square" rtlCol="0">
            <a:spAutoFit/>
          </a:bodyPr>
          <a:lstStyle/>
          <a:p>
            <a:pPr algn="ctr"/>
            <a:r>
              <a:rPr lang="en-AU" sz="1100" dirty="0">
                <a:solidFill>
                  <a:srgbClr val="000000"/>
                </a:solidFill>
              </a:rPr>
              <a:t>How many cars does your family have?</a:t>
            </a:r>
          </a:p>
        </p:txBody>
      </p:sp>
      <p:sp>
        <p:nvSpPr>
          <p:cNvPr id="24" name="TextBox 23">
            <a:extLst>
              <a:ext uri="{FF2B5EF4-FFF2-40B4-BE49-F238E27FC236}">
                <a16:creationId xmlns:a16="http://schemas.microsoft.com/office/drawing/2014/main" id="{838BDE08-4DB3-A436-86E0-5B6E740CF41C}"/>
              </a:ext>
            </a:extLst>
          </p:cNvPr>
          <p:cNvSpPr txBox="1"/>
          <p:nvPr/>
        </p:nvSpPr>
        <p:spPr>
          <a:xfrm>
            <a:off x="9638417" y="3954601"/>
            <a:ext cx="1018425" cy="769441"/>
          </a:xfrm>
          <a:prstGeom prst="rect">
            <a:avLst/>
          </a:prstGeom>
          <a:noFill/>
        </p:spPr>
        <p:txBody>
          <a:bodyPr wrap="square" rtlCol="0">
            <a:spAutoFit/>
          </a:bodyPr>
          <a:lstStyle/>
          <a:p>
            <a:pPr algn="ctr"/>
            <a:r>
              <a:rPr lang="en-AU" sz="1100" dirty="0">
                <a:solidFill>
                  <a:srgbClr val="000000"/>
                </a:solidFill>
              </a:rPr>
              <a:t>How many cars does your family need?</a:t>
            </a:r>
          </a:p>
        </p:txBody>
      </p:sp>
      <p:sp>
        <p:nvSpPr>
          <p:cNvPr id="20" name="TextBox 19">
            <a:extLst>
              <a:ext uri="{FF2B5EF4-FFF2-40B4-BE49-F238E27FC236}">
                <a16:creationId xmlns:a16="http://schemas.microsoft.com/office/drawing/2014/main" id="{6E959A1E-561A-99C0-E8E3-AB6F40C90CAA}"/>
              </a:ext>
            </a:extLst>
          </p:cNvPr>
          <p:cNvSpPr txBox="1"/>
          <p:nvPr/>
        </p:nvSpPr>
        <p:spPr>
          <a:xfrm>
            <a:off x="10502345" y="1245563"/>
            <a:ext cx="1351585" cy="2677656"/>
          </a:xfrm>
          <a:prstGeom prst="rect">
            <a:avLst/>
          </a:prstGeom>
          <a:noFill/>
          <a:ln>
            <a:noFill/>
          </a:ln>
        </p:spPr>
        <p:txBody>
          <a:bodyPr wrap="square" rtlCol="0">
            <a:spAutoFit/>
          </a:bodyPr>
          <a:lstStyle/>
          <a:p>
            <a:pPr algn="ctr"/>
            <a:r>
              <a:rPr lang="en-AU" sz="1200" dirty="0">
                <a:solidFill>
                  <a:srgbClr val="202122"/>
                </a:solidFill>
                <a:latin typeface="Arial" panose="020B0604020202020204" pitchFamily="34" charset="0"/>
              </a:rPr>
              <a:t>Canberra’s population timeline</a:t>
            </a:r>
          </a:p>
          <a:p>
            <a:pPr algn="ctr"/>
            <a:endParaRPr lang="en-AU" sz="1200" dirty="0">
              <a:solidFill>
                <a:srgbClr val="202122"/>
              </a:solidFill>
              <a:latin typeface="Arial" panose="020B0604020202020204" pitchFamily="34" charset="0"/>
            </a:endParaRPr>
          </a:p>
          <a:p>
            <a:pPr algn="ctr"/>
            <a:r>
              <a:rPr lang="en-AU" sz="1200" dirty="0">
                <a:solidFill>
                  <a:srgbClr val="202122"/>
                </a:solidFill>
                <a:latin typeface="Arial" panose="020B0604020202020204" pitchFamily="34" charset="0"/>
              </a:rPr>
              <a:t>1920: 5,400</a:t>
            </a:r>
          </a:p>
          <a:p>
            <a:pPr algn="ctr"/>
            <a:br>
              <a:rPr lang="en-AU" sz="1200" dirty="0"/>
            </a:br>
            <a:r>
              <a:rPr lang="en-AU" sz="1200" dirty="0">
                <a:solidFill>
                  <a:srgbClr val="202122"/>
                </a:solidFill>
                <a:latin typeface="Arial" panose="020B0604020202020204" pitchFamily="34" charset="0"/>
              </a:rPr>
              <a:t>1950: 23,000</a:t>
            </a:r>
          </a:p>
          <a:p>
            <a:pPr algn="ctr"/>
            <a:br>
              <a:rPr lang="en-AU" sz="1200" dirty="0"/>
            </a:br>
            <a:r>
              <a:rPr lang="en-AU" sz="1200" dirty="0">
                <a:solidFill>
                  <a:srgbClr val="202122"/>
                </a:solidFill>
                <a:latin typeface="Arial" panose="020B0604020202020204" pitchFamily="34" charset="0"/>
              </a:rPr>
              <a:t>1970: 140,000</a:t>
            </a:r>
          </a:p>
          <a:p>
            <a:pPr algn="ctr"/>
            <a:br>
              <a:rPr lang="en-AU" sz="1200" dirty="0"/>
            </a:br>
            <a:r>
              <a:rPr lang="en-AU" sz="1200" dirty="0">
                <a:solidFill>
                  <a:srgbClr val="202122"/>
                </a:solidFill>
                <a:latin typeface="Arial" panose="020B0604020202020204" pitchFamily="34" charset="0"/>
              </a:rPr>
              <a:t>2000: 311,000</a:t>
            </a:r>
          </a:p>
          <a:p>
            <a:pPr algn="ctr"/>
            <a:br>
              <a:rPr lang="en-AU" sz="1200" dirty="0"/>
            </a:br>
            <a:r>
              <a:rPr lang="en-AU" sz="1200" dirty="0">
                <a:solidFill>
                  <a:srgbClr val="202122"/>
                </a:solidFill>
                <a:latin typeface="Arial" panose="020B0604020202020204" pitchFamily="34" charset="0"/>
              </a:rPr>
              <a:t>2021: 454,000</a:t>
            </a:r>
          </a:p>
          <a:p>
            <a:pPr algn="ctr"/>
            <a:endParaRPr lang="en-AU" sz="1200" dirty="0"/>
          </a:p>
        </p:txBody>
      </p:sp>
      <p:sp>
        <p:nvSpPr>
          <p:cNvPr id="21" name="TextBox 20">
            <a:extLst>
              <a:ext uri="{FF2B5EF4-FFF2-40B4-BE49-F238E27FC236}">
                <a16:creationId xmlns:a16="http://schemas.microsoft.com/office/drawing/2014/main" id="{41825CEB-6BA1-FE72-D9BA-146497B596D7}"/>
              </a:ext>
            </a:extLst>
          </p:cNvPr>
          <p:cNvSpPr txBox="1"/>
          <p:nvPr/>
        </p:nvSpPr>
        <p:spPr>
          <a:xfrm>
            <a:off x="1342317" y="1083471"/>
            <a:ext cx="678628" cy="338554"/>
          </a:xfrm>
          <a:prstGeom prst="rect">
            <a:avLst/>
          </a:prstGeom>
          <a:noFill/>
        </p:spPr>
        <p:txBody>
          <a:bodyPr wrap="square" rtlCol="0">
            <a:spAutoFit/>
          </a:bodyPr>
          <a:lstStyle/>
          <a:p>
            <a:r>
              <a:rPr lang="en-AU" sz="1600" dirty="0">
                <a:solidFill>
                  <a:srgbClr val="000000"/>
                </a:solidFill>
              </a:rPr>
              <a:t>1920</a:t>
            </a:r>
          </a:p>
        </p:txBody>
      </p:sp>
      <p:sp>
        <p:nvSpPr>
          <p:cNvPr id="22" name="TextBox 21">
            <a:extLst>
              <a:ext uri="{FF2B5EF4-FFF2-40B4-BE49-F238E27FC236}">
                <a16:creationId xmlns:a16="http://schemas.microsoft.com/office/drawing/2014/main" id="{00C00369-89AD-4E08-6AA6-B3573A6EB052}"/>
              </a:ext>
            </a:extLst>
          </p:cNvPr>
          <p:cNvSpPr txBox="1"/>
          <p:nvPr/>
        </p:nvSpPr>
        <p:spPr>
          <a:xfrm>
            <a:off x="3832156" y="1078644"/>
            <a:ext cx="678628" cy="338554"/>
          </a:xfrm>
          <a:prstGeom prst="rect">
            <a:avLst/>
          </a:prstGeom>
          <a:noFill/>
        </p:spPr>
        <p:txBody>
          <a:bodyPr wrap="square" rtlCol="0">
            <a:spAutoFit/>
          </a:bodyPr>
          <a:lstStyle/>
          <a:p>
            <a:r>
              <a:rPr lang="en-AU" sz="1600" dirty="0">
                <a:solidFill>
                  <a:srgbClr val="000000"/>
                </a:solidFill>
              </a:rPr>
              <a:t>1950</a:t>
            </a:r>
          </a:p>
        </p:txBody>
      </p:sp>
      <p:sp>
        <p:nvSpPr>
          <p:cNvPr id="25" name="TextBox 24">
            <a:extLst>
              <a:ext uri="{FF2B5EF4-FFF2-40B4-BE49-F238E27FC236}">
                <a16:creationId xmlns:a16="http://schemas.microsoft.com/office/drawing/2014/main" id="{A5DFDEAB-B36D-2E4A-CCC1-841A47F59780}"/>
              </a:ext>
            </a:extLst>
          </p:cNvPr>
          <p:cNvSpPr txBox="1"/>
          <p:nvPr/>
        </p:nvSpPr>
        <p:spPr>
          <a:xfrm>
            <a:off x="6306128" y="1087513"/>
            <a:ext cx="678628" cy="338554"/>
          </a:xfrm>
          <a:prstGeom prst="rect">
            <a:avLst/>
          </a:prstGeom>
          <a:noFill/>
        </p:spPr>
        <p:txBody>
          <a:bodyPr wrap="square" rtlCol="0">
            <a:spAutoFit/>
          </a:bodyPr>
          <a:lstStyle/>
          <a:p>
            <a:r>
              <a:rPr lang="en-AU" sz="1600" dirty="0">
                <a:solidFill>
                  <a:srgbClr val="000000"/>
                </a:solidFill>
              </a:rPr>
              <a:t>1970</a:t>
            </a:r>
          </a:p>
        </p:txBody>
      </p:sp>
      <p:sp>
        <p:nvSpPr>
          <p:cNvPr id="26" name="TextBox 25">
            <a:extLst>
              <a:ext uri="{FF2B5EF4-FFF2-40B4-BE49-F238E27FC236}">
                <a16:creationId xmlns:a16="http://schemas.microsoft.com/office/drawing/2014/main" id="{249E5900-83F8-DF86-1086-8AD83302AD24}"/>
              </a:ext>
            </a:extLst>
          </p:cNvPr>
          <p:cNvSpPr txBox="1"/>
          <p:nvPr/>
        </p:nvSpPr>
        <p:spPr>
          <a:xfrm>
            <a:off x="9123106" y="1087513"/>
            <a:ext cx="678628" cy="338554"/>
          </a:xfrm>
          <a:prstGeom prst="rect">
            <a:avLst/>
          </a:prstGeom>
          <a:noFill/>
        </p:spPr>
        <p:txBody>
          <a:bodyPr wrap="square" rtlCol="0">
            <a:spAutoFit/>
          </a:bodyPr>
          <a:lstStyle/>
          <a:p>
            <a:r>
              <a:rPr lang="en-AU" sz="1600" dirty="0">
                <a:solidFill>
                  <a:srgbClr val="000000"/>
                </a:solidFill>
              </a:rPr>
              <a:t>2000</a:t>
            </a:r>
          </a:p>
        </p:txBody>
      </p:sp>
      <p:sp>
        <p:nvSpPr>
          <p:cNvPr id="27" name="TextBox 26">
            <a:extLst>
              <a:ext uri="{FF2B5EF4-FFF2-40B4-BE49-F238E27FC236}">
                <a16:creationId xmlns:a16="http://schemas.microsoft.com/office/drawing/2014/main" id="{51306331-A63F-9062-9218-4BA60DC08945}"/>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2" name="Graphic 1" descr="Thought outline">
            <a:extLst>
              <a:ext uri="{FF2B5EF4-FFF2-40B4-BE49-F238E27FC236}">
                <a16:creationId xmlns:a16="http://schemas.microsoft.com/office/drawing/2014/main" id="{48814BFF-948E-CB96-7DE5-8C7A209A95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0663" y="3504513"/>
            <a:ext cx="2478993" cy="2478993"/>
          </a:xfrm>
          <a:prstGeom prst="rect">
            <a:avLst/>
          </a:prstGeom>
        </p:spPr>
      </p:pic>
      <p:pic>
        <p:nvPicPr>
          <p:cNvPr id="28" name="Graphic 27" descr="Thought outline">
            <a:extLst>
              <a:ext uri="{FF2B5EF4-FFF2-40B4-BE49-F238E27FC236}">
                <a16:creationId xmlns:a16="http://schemas.microsoft.com/office/drawing/2014/main" id="{1A4EAC09-3B3B-267B-37B9-0714FF116E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20336" y="3651986"/>
            <a:ext cx="2357866" cy="2357866"/>
          </a:xfrm>
          <a:prstGeom prst="rect">
            <a:avLst/>
          </a:prstGeom>
        </p:spPr>
      </p:pic>
      <p:sp>
        <p:nvSpPr>
          <p:cNvPr id="7" name="TextBox 6">
            <a:extLst>
              <a:ext uri="{FF2B5EF4-FFF2-40B4-BE49-F238E27FC236}">
                <a16:creationId xmlns:a16="http://schemas.microsoft.com/office/drawing/2014/main" id="{0BA9952D-399F-7313-9530-15DF461FF4E6}"/>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50AE86DA-7906-9257-1E3A-7258A5410C71}"/>
              </a:ext>
            </a:extLst>
          </p:cNvPr>
          <p:cNvPicPr>
            <a:picLocks noChangeAspect="1"/>
          </p:cNvPicPr>
          <p:nvPr/>
        </p:nvPicPr>
        <p:blipFill>
          <a:blip r:embed="rId10"/>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08298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0D79-BF23-CCB6-24BA-69FAF9DDB7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C179A1-7CB2-8BA6-8B1B-CF016111D611}"/>
              </a:ext>
            </a:extLst>
          </p:cNvPr>
          <p:cNvSpPr>
            <a:spLocks noGrp="1"/>
          </p:cNvSpPr>
          <p:nvPr>
            <p:ph type="title"/>
          </p:nvPr>
        </p:nvSpPr>
        <p:spPr/>
        <p:txBody>
          <a:bodyPr/>
          <a:lstStyle/>
          <a:p>
            <a:pPr algn="ctr"/>
            <a:r>
              <a:rPr lang="en-US" sz="2800" dirty="0"/>
              <a:t>Why are electric cars being made?</a:t>
            </a:r>
          </a:p>
        </p:txBody>
      </p:sp>
      <p:pic>
        <p:nvPicPr>
          <p:cNvPr id="7" name="Picture 6">
            <a:extLst>
              <a:ext uri="{FF2B5EF4-FFF2-40B4-BE49-F238E27FC236}">
                <a16:creationId xmlns:a16="http://schemas.microsoft.com/office/drawing/2014/main" id="{04A1482D-46FA-4B39-0D4D-C1D5D9DFCB85}"/>
              </a:ext>
            </a:extLst>
          </p:cNvPr>
          <p:cNvPicPr>
            <a:picLocks noChangeAspect="1"/>
          </p:cNvPicPr>
          <p:nvPr/>
        </p:nvPicPr>
        <p:blipFill>
          <a:blip r:embed="rId2"/>
          <a:stretch>
            <a:fillRect/>
          </a:stretch>
        </p:blipFill>
        <p:spPr>
          <a:xfrm>
            <a:off x="1055440" y="1131200"/>
            <a:ext cx="2736304" cy="2856490"/>
          </a:xfrm>
          <a:prstGeom prst="rect">
            <a:avLst/>
          </a:prstGeom>
        </p:spPr>
      </p:pic>
      <p:sp>
        <p:nvSpPr>
          <p:cNvPr id="8" name="TextBox 7">
            <a:extLst>
              <a:ext uri="{FF2B5EF4-FFF2-40B4-BE49-F238E27FC236}">
                <a16:creationId xmlns:a16="http://schemas.microsoft.com/office/drawing/2014/main" id="{6E9E4825-E652-BCCC-540F-FAFF4AEED81D}"/>
              </a:ext>
            </a:extLst>
          </p:cNvPr>
          <p:cNvSpPr txBox="1"/>
          <p:nvPr/>
        </p:nvSpPr>
        <p:spPr>
          <a:xfrm>
            <a:off x="6960096" y="6244395"/>
            <a:ext cx="1944216" cy="400110"/>
          </a:xfrm>
          <a:prstGeom prst="rect">
            <a:avLst/>
          </a:prstGeom>
          <a:noFill/>
        </p:spPr>
        <p:txBody>
          <a:bodyPr wrap="square" rtlCol="0">
            <a:spAutoFit/>
          </a:bodyPr>
          <a:lstStyle/>
          <a:p>
            <a:r>
              <a:rPr lang="en-AU" sz="1000" dirty="0">
                <a:solidFill>
                  <a:schemeClr val="bg1"/>
                </a:solidFill>
              </a:rPr>
              <a:t>Stage of inquiry – Going further</a:t>
            </a:r>
          </a:p>
          <a:p>
            <a:r>
              <a:rPr lang="en-AU" sz="1000" dirty="0">
                <a:solidFill>
                  <a:schemeClr val="bg1"/>
                </a:solidFill>
              </a:rPr>
              <a:t>Cross curricular - Sustainability</a:t>
            </a:r>
          </a:p>
        </p:txBody>
      </p:sp>
      <p:sp>
        <p:nvSpPr>
          <p:cNvPr id="3" name="Text Placeholder 22">
            <a:extLst>
              <a:ext uri="{FF2B5EF4-FFF2-40B4-BE49-F238E27FC236}">
                <a16:creationId xmlns:a16="http://schemas.microsoft.com/office/drawing/2014/main" id="{CF0F825A-81F3-B64D-DBC9-21B30CAE595C}"/>
              </a:ext>
            </a:extLst>
          </p:cNvPr>
          <p:cNvSpPr txBox="1">
            <a:spLocks/>
          </p:cNvSpPr>
          <p:nvPr/>
        </p:nvSpPr>
        <p:spPr>
          <a:xfrm>
            <a:off x="1843336" y="5521891"/>
            <a:ext cx="7421016"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dirty="0">
                <a:solidFill>
                  <a:srgbClr val="000000"/>
                </a:solidFill>
              </a:rPr>
              <a:t>Brain break – Thinking – “What things in your house use electricity?”  “Do you know if your house has solar panels?”</a:t>
            </a:r>
          </a:p>
        </p:txBody>
      </p:sp>
      <p:pic>
        <p:nvPicPr>
          <p:cNvPr id="9" name="Graphic 8" descr="Brain in head with solid fill">
            <a:extLst>
              <a:ext uri="{FF2B5EF4-FFF2-40B4-BE49-F238E27FC236}">
                <a16:creationId xmlns:a16="http://schemas.microsoft.com/office/drawing/2014/main" id="{69F87E8B-E8E3-44F1-5152-26C7ADDFC9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025" y="4714195"/>
            <a:ext cx="914400" cy="876548"/>
          </a:xfrm>
          <a:prstGeom prst="rect">
            <a:avLst/>
          </a:prstGeom>
        </p:spPr>
      </p:pic>
      <p:graphicFrame>
        <p:nvGraphicFramePr>
          <p:cNvPr id="10" name="Table 9">
            <a:extLst>
              <a:ext uri="{FF2B5EF4-FFF2-40B4-BE49-F238E27FC236}">
                <a16:creationId xmlns:a16="http://schemas.microsoft.com/office/drawing/2014/main" id="{DCD9A36E-22CD-6C04-F04B-B4DA34328527}"/>
              </a:ext>
            </a:extLst>
          </p:cNvPr>
          <p:cNvGraphicFramePr>
            <a:graphicFrameLocks noGrp="1"/>
          </p:cNvGraphicFramePr>
          <p:nvPr>
            <p:extLst>
              <p:ext uri="{D42A27DB-BD31-4B8C-83A1-F6EECF244321}">
                <p14:modId xmlns:p14="http://schemas.microsoft.com/office/powerpoint/2010/main" val="4193691347"/>
              </p:ext>
            </p:extLst>
          </p:nvPr>
        </p:nvGraphicFramePr>
        <p:xfrm>
          <a:off x="4030360" y="1217658"/>
          <a:ext cx="7106200" cy="4155556"/>
        </p:xfrm>
        <a:graphic>
          <a:graphicData uri="http://schemas.openxmlformats.org/drawingml/2006/table">
            <a:tbl>
              <a:tblPr firstRow="1" bandRow="1">
                <a:tableStyleId>{5C22544A-7EE6-4342-B048-85BDC9FD1C3A}</a:tableStyleId>
              </a:tblPr>
              <a:tblGrid>
                <a:gridCol w="3553100">
                  <a:extLst>
                    <a:ext uri="{9D8B030D-6E8A-4147-A177-3AD203B41FA5}">
                      <a16:colId xmlns:a16="http://schemas.microsoft.com/office/drawing/2014/main" val="344785833"/>
                    </a:ext>
                  </a:extLst>
                </a:gridCol>
                <a:gridCol w="3553100">
                  <a:extLst>
                    <a:ext uri="{9D8B030D-6E8A-4147-A177-3AD203B41FA5}">
                      <a16:colId xmlns:a16="http://schemas.microsoft.com/office/drawing/2014/main" val="661421288"/>
                    </a:ext>
                  </a:extLst>
                </a:gridCol>
              </a:tblGrid>
              <a:tr h="671727">
                <a:tc>
                  <a:txBody>
                    <a:bodyPr/>
                    <a:lstStyle/>
                    <a:p>
                      <a:pPr algn="ctr"/>
                      <a:r>
                        <a:rPr lang="en-AU" dirty="0"/>
                        <a:t>Internal combustion cars</a:t>
                      </a:r>
                    </a:p>
                  </a:txBody>
                  <a:tcPr>
                    <a:solidFill>
                      <a:schemeClr val="tx2"/>
                    </a:solidFill>
                  </a:tcPr>
                </a:tc>
                <a:tc>
                  <a:txBody>
                    <a:bodyPr/>
                    <a:lstStyle/>
                    <a:p>
                      <a:pPr algn="ctr"/>
                      <a:r>
                        <a:rPr lang="en-AU" dirty="0"/>
                        <a:t>Electric vehicles</a:t>
                      </a:r>
                    </a:p>
                  </a:txBody>
                  <a:tcPr>
                    <a:solidFill>
                      <a:schemeClr val="tx2"/>
                    </a:solidFill>
                  </a:tcPr>
                </a:tc>
                <a:extLst>
                  <a:ext uri="{0D108BD9-81ED-4DB2-BD59-A6C34878D82A}">
                    <a16:rowId xmlns:a16="http://schemas.microsoft.com/office/drawing/2014/main" val="2085070417"/>
                  </a:ext>
                </a:extLst>
              </a:tr>
              <a:tr h="1761799">
                <a:tc>
                  <a:txBody>
                    <a:bodyPr/>
                    <a:lstStyle/>
                    <a:p>
                      <a:r>
                        <a:rPr lang="en-AU" sz="1400" dirty="0">
                          <a:solidFill>
                            <a:srgbClr val="000000"/>
                          </a:solidFill>
                        </a:rPr>
                        <a:t>Petrol is made from ancient marine organisms such as zooplankton and algae which over millions of years becomes crude oil (fossil fuel). It is extracted by drilling into the earth and gasoline (petrol) is produced through a distillation process.</a:t>
                      </a:r>
                    </a:p>
                  </a:txBody>
                  <a:tcPr>
                    <a:solidFill>
                      <a:schemeClr val="bg2"/>
                    </a:solidFill>
                  </a:tcPr>
                </a:tc>
                <a:tc>
                  <a:txBody>
                    <a:bodyPr/>
                    <a:lstStyle/>
                    <a:p>
                      <a:r>
                        <a:rPr lang="en-AU" sz="1400" dirty="0">
                          <a:solidFill>
                            <a:srgbClr val="000000"/>
                          </a:solidFill>
                        </a:rPr>
                        <a:t>Electricity is generated from the sun, wind and from coal powered factories. Sun and wind are renewable sources of energy meaning they are naturally replenished over time.</a:t>
                      </a:r>
                    </a:p>
                  </a:txBody>
                  <a:tcPr>
                    <a:solidFill>
                      <a:schemeClr val="bg2"/>
                    </a:solidFill>
                  </a:tcPr>
                </a:tc>
                <a:extLst>
                  <a:ext uri="{0D108BD9-81ED-4DB2-BD59-A6C34878D82A}">
                    <a16:rowId xmlns:a16="http://schemas.microsoft.com/office/drawing/2014/main" val="3641551535"/>
                  </a:ext>
                </a:extLst>
              </a:tr>
              <a:tr h="671727">
                <a:tc>
                  <a:txBody>
                    <a:bodyPr/>
                    <a:lstStyle/>
                    <a:p>
                      <a:r>
                        <a:rPr lang="en-AU" sz="1400" dirty="0">
                          <a:solidFill>
                            <a:srgbClr val="000000"/>
                          </a:solidFill>
                        </a:rPr>
                        <a:t>Internal combustion engines produce a noise and an odour.</a:t>
                      </a:r>
                    </a:p>
                  </a:txBody>
                  <a:tcPr>
                    <a:solidFill>
                      <a:schemeClr val="bg2">
                        <a:lumMod val="90000"/>
                      </a:schemeClr>
                    </a:solidFill>
                  </a:tcPr>
                </a:tc>
                <a:tc>
                  <a:txBody>
                    <a:bodyPr/>
                    <a:lstStyle/>
                    <a:p>
                      <a:r>
                        <a:rPr lang="en-AU" sz="1400" dirty="0">
                          <a:solidFill>
                            <a:srgbClr val="000000"/>
                          </a:solidFill>
                        </a:rPr>
                        <a:t>Electric cars are quiet and do not produce an odour.</a:t>
                      </a:r>
                    </a:p>
                  </a:txBody>
                  <a:tcPr>
                    <a:solidFill>
                      <a:schemeClr val="bg2">
                        <a:lumMod val="90000"/>
                      </a:schemeClr>
                    </a:solidFill>
                  </a:tcPr>
                </a:tc>
                <a:extLst>
                  <a:ext uri="{0D108BD9-81ED-4DB2-BD59-A6C34878D82A}">
                    <a16:rowId xmlns:a16="http://schemas.microsoft.com/office/drawing/2014/main" val="2078084796"/>
                  </a:ext>
                </a:extLst>
              </a:tr>
              <a:tr h="1050303">
                <a:tc>
                  <a:txBody>
                    <a:bodyPr/>
                    <a:lstStyle/>
                    <a:p>
                      <a:r>
                        <a:rPr lang="en-AU" sz="1400" dirty="0">
                          <a:solidFill>
                            <a:srgbClr val="000000"/>
                          </a:solidFill>
                        </a:rPr>
                        <a:t>Fossil fuels are a limited resource and burning them releases carbon into the air.</a:t>
                      </a:r>
                    </a:p>
                  </a:txBody>
                  <a:tcPr>
                    <a:solidFill>
                      <a:schemeClr val="bg2"/>
                    </a:solidFill>
                  </a:tcPr>
                </a:tc>
                <a:tc>
                  <a:txBody>
                    <a:bodyPr/>
                    <a:lstStyle/>
                    <a:p>
                      <a:r>
                        <a:rPr lang="en-AU" sz="1400" dirty="0">
                          <a:solidFill>
                            <a:srgbClr val="000000"/>
                          </a:solidFill>
                        </a:rPr>
                        <a:t>Canberra funds 5 wind farms around the country to make up for the grid electricity that it uses, giving the ACT a 100% renewable </a:t>
                      </a:r>
                      <a:r>
                        <a:rPr lang="en-AU" sz="1400" dirty="0">
                          <a:solidFill>
                            <a:srgbClr val="000000"/>
                          </a:solidFill>
                          <a:hlinkClick r:id="rId5">
                            <a:extLst>
                              <a:ext uri="{A12FA001-AC4F-418D-AE19-62706E023703}">
                                <ahyp:hlinkClr xmlns:ahyp="http://schemas.microsoft.com/office/drawing/2018/hyperlinkcolor" val="tx"/>
                              </a:ext>
                            </a:extLst>
                          </a:hlinkClick>
                        </a:rPr>
                        <a:t>energy rating</a:t>
                      </a:r>
                      <a:endParaRPr lang="en-AU" sz="1400" dirty="0">
                        <a:solidFill>
                          <a:srgbClr val="000000"/>
                        </a:solidFill>
                      </a:endParaRPr>
                    </a:p>
                  </a:txBody>
                  <a:tcPr>
                    <a:solidFill>
                      <a:schemeClr val="bg2"/>
                    </a:solidFill>
                  </a:tcPr>
                </a:tc>
                <a:extLst>
                  <a:ext uri="{0D108BD9-81ED-4DB2-BD59-A6C34878D82A}">
                    <a16:rowId xmlns:a16="http://schemas.microsoft.com/office/drawing/2014/main" val="3825151741"/>
                  </a:ext>
                </a:extLst>
              </a:tr>
            </a:tbl>
          </a:graphicData>
        </a:graphic>
      </p:graphicFrame>
      <p:sp>
        <p:nvSpPr>
          <p:cNvPr id="12" name="TextBox 11">
            <a:extLst>
              <a:ext uri="{FF2B5EF4-FFF2-40B4-BE49-F238E27FC236}">
                <a16:creationId xmlns:a16="http://schemas.microsoft.com/office/drawing/2014/main" id="{F3E91BF3-C795-19FD-FE10-14CFFFCCC5DC}"/>
              </a:ext>
            </a:extLst>
          </p:cNvPr>
          <p:cNvSpPr txBox="1"/>
          <p:nvPr/>
        </p:nvSpPr>
        <p:spPr>
          <a:xfrm>
            <a:off x="956952" y="4089332"/>
            <a:ext cx="2933280" cy="523220"/>
          </a:xfrm>
          <a:prstGeom prst="rect">
            <a:avLst/>
          </a:prstGeom>
          <a:noFill/>
        </p:spPr>
        <p:txBody>
          <a:bodyPr wrap="square" rtlCol="0">
            <a:spAutoFit/>
          </a:bodyPr>
          <a:lstStyle/>
          <a:p>
            <a:pPr algn="ctr"/>
            <a:r>
              <a:rPr lang="en-AU" sz="1400" dirty="0">
                <a:solidFill>
                  <a:srgbClr val="000000"/>
                </a:solidFill>
              </a:rPr>
              <a:t>Can you think of other reasons why electric cars are being made?</a:t>
            </a:r>
          </a:p>
        </p:txBody>
      </p:sp>
      <p:sp>
        <p:nvSpPr>
          <p:cNvPr id="5" name="TextBox 4">
            <a:extLst>
              <a:ext uri="{FF2B5EF4-FFF2-40B4-BE49-F238E27FC236}">
                <a16:creationId xmlns:a16="http://schemas.microsoft.com/office/drawing/2014/main" id="{F281C876-E972-DF55-0D68-3D127B2BAEC0}"/>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0780709F-96CE-FA1A-7569-8DD5DE284850}"/>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6" name="Picture 5">
            <a:extLst>
              <a:ext uri="{FF2B5EF4-FFF2-40B4-BE49-F238E27FC236}">
                <a16:creationId xmlns:a16="http://schemas.microsoft.com/office/drawing/2014/main" id="{765A9170-2020-B037-515D-A6F93B2B11D3}"/>
              </a:ext>
            </a:extLst>
          </p:cNvPr>
          <p:cNvPicPr>
            <a:picLocks noChangeAspect="1"/>
          </p:cNvPicPr>
          <p:nvPr/>
        </p:nvPicPr>
        <p:blipFill>
          <a:blip r:embed="rId6"/>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320395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7777-2342-14D3-AF73-B95BFD8B4FD2}"/>
              </a:ext>
            </a:extLst>
          </p:cNvPr>
          <p:cNvSpPr>
            <a:spLocks noGrp="1"/>
          </p:cNvSpPr>
          <p:nvPr>
            <p:ph type="title"/>
          </p:nvPr>
        </p:nvSpPr>
        <p:spPr/>
        <p:txBody>
          <a:bodyPr/>
          <a:lstStyle/>
          <a:p>
            <a:pPr algn="ctr"/>
            <a:r>
              <a:rPr lang="en-AU" dirty="0"/>
              <a:t>Reflection on cause and effect</a:t>
            </a:r>
          </a:p>
        </p:txBody>
      </p:sp>
      <p:sp>
        <p:nvSpPr>
          <p:cNvPr id="3" name="Content Placeholder 2">
            <a:extLst>
              <a:ext uri="{FF2B5EF4-FFF2-40B4-BE49-F238E27FC236}">
                <a16:creationId xmlns:a16="http://schemas.microsoft.com/office/drawing/2014/main" id="{C735E055-A6E7-20BD-92DE-330C6FF90D9E}"/>
              </a:ext>
            </a:extLst>
          </p:cNvPr>
          <p:cNvSpPr>
            <a:spLocks noGrp="1"/>
          </p:cNvSpPr>
          <p:nvPr>
            <p:ph sz="half" idx="1"/>
          </p:nvPr>
        </p:nvSpPr>
        <p:spPr>
          <a:xfrm>
            <a:off x="1981200" y="1042284"/>
            <a:ext cx="8229600" cy="4906998"/>
          </a:xfrm>
        </p:spPr>
        <p:txBody>
          <a:bodyPr>
            <a:normAutofit/>
          </a:bodyPr>
          <a:lstStyle/>
          <a:p>
            <a:pPr marL="0" indent="0" algn="ctr">
              <a:buNone/>
            </a:pPr>
            <a:r>
              <a:rPr lang="en-AU" sz="2000" dirty="0">
                <a:solidFill>
                  <a:srgbClr val="000000"/>
                </a:solidFill>
              </a:rPr>
              <a:t>Put a circle around things that caused Canberra transport to change</a:t>
            </a:r>
          </a:p>
          <a:p>
            <a:pPr marL="0" indent="0" algn="ctr">
              <a:buNone/>
            </a:pPr>
            <a:r>
              <a:rPr lang="en-AU" sz="2000" dirty="0">
                <a:solidFill>
                  <a:srgbClr val="000000"/>
                </a:solidFill>
              </a:rPr>
              <a:t>Put a square around the effects of these changes</a:t>
            </a:r>
          </a:p>
          <a:p>
            <a:pPr marL="0" indent="0" algn="ctr">
              <a:buNone/>
            </a:pPr>
            <a:r>
              <a:rPr lang="en-AU" sz="1200" i="1" dirty="0">
                <a:solidFill>
                  <a:srgbClr val="000000"/>
                </a:solidFill>
              </a:rPr>
              <a:t>Explain your reasoning – HINT some of these are both a cause and effect</a:t>
            </a:r>
          </a:p>
        </p:txBody>
      </p:sp>
      <p:sp>
        <p:nvSpPr>
          <p:cNvPr id="5" name="TextBox 4">
            <a:extLst>
              <a:ext uri="{FF2B5EF4-FFF2-40B4-BE49-F238E27FC236}">
                <a16:creationId xmlns:a16="http://schemas.microsoft.com/office/drawing/2014/main" id="{BCF8E7AA-E233-D47C-FB7B-EEF7D21ED551}"/>
              </a:ext>
            </a:extLst>
          </p:cNvPr>
          <p:cNvSpPr txBox="1"/>
          <p:nvPr/>
        </p:nvSpPr>
        <p:spPr>
          <a:xfrm>
            <a:off x="6600056" y="6244396"/>
            <a:ext cx="2304256" cy="246221"/>
          </a:xfrm>
          <a:prstGeom prst="rect">
            <a:avLst/>
          </a:prstGeom>
          <a:noFill/>
        </p:spPr>
        <p:txBody>
          <a:bodyPr wrap="square" rtlCol="0">
            <a:spAutoFit/>
          </a:bodyPr>
          <a:lstStyle/>
          <a:p>
            <a:r>
              <a:rPr lang="en-AU" sz="1000" dirty="0">
                <a:solidFill>
                  <a:schemeClr val="bg1"/>
                </a:solidFill>
              </a:rPr>
              <a:t>Stage of inquiry – Sorting out</a:t>
            </a:r>
          </a:p>
        </p:txBody>
      </p:sp>
      <p:sp>
        <p:nvSpPr>
          <p:cNvPr id="7" name="TextBox 6">
            <a:extLst>
              <a:ext uri="{FF2B5EF4-FFF2-40B4-BE49-F238E27FC236}">
                <a16:creationId xmlns:a16="http://schemas.microsoft.com/office/drawing/2014/main" id="{53CB39AB-8BB4-636F-5B64-D52C2232D0F3}"/>
              </a:ext>
            </a:extLst>
          </p:cNvPr>
          <p:cNvSpPr txBox="1"/>
          <p:nvPr/>
        </p:nvSpPr>
        <p:spPr>
          <a:xfrm>
            <a:off x="539351" y="2097497"/>
            <a:ext cx="1335209" cy="584775"/>
          </a:xfrm>
          <a:prstGeom prst="rect">
            <a:avLst/>
          </a:prstGeom>
          <a:noFill/>
        </p:spPr>
        <p:txBody>
          <a:bodyPr wrap="square" rtlCol="0">
            <a:spAutoFit/>
          </a:bodyPr>
          <a:lstStyle/>
          <a:p>
            <a:pPr algn="ctr"/>
            <a:r>
              <a:rPr lang="en-AU" sz="1600" dirty="0">
                <a:latin typeface="Franklin Gothic Medium Cond" panose="020B0606030402020204" pitchFamily="34" charset="0"/>
              </a:rPr>
              <a:t>Petrol became more expensive</a:t>
            </a:r>
          </a:p>
        </p:txBody>
      </p:sp>
      <p:sp>
        <p:nvSpPr>
          <p:cNvPr id="8" name="TextBox 7">
            <a:extLst>
              <a:ext uri="{FF2B5EF4-FFF2-40B4-BE49-F238E27FC236}">
                <a16:creationId xmlns:a16="http://schemas.microsoft.com/office/drawing/2014/main" id="{D470FBBF-0AA7-4813-4969-6F546C66AAA1}"/>
              </a:ext>
            </a:extLst>
          </p:cNvPr>
          <p:cNvSpPr txBox="1"/>
          <p:nvPr/>
        </p:nvSpPr>
        <p:spPr>
          <a:xfrm>
            <a:off x="1060822" y="3024244"/>
            <a:ext cx="1874752" cy="584775"/>
          </a:xfrm>
          <a:prstGeom prst="rect">
            <a:avLst/>
          </a:prstGeom>
          <a:noFill/>
        </p:spPr>
        <p:txBody>
          <a:bodyPr wrap="square" rtlCol="0">
            <a:spAutoFit/>
          </a:bodyPr>
          <a:lstStyle/>
          <a:p>
            <a:pPr algn="ctr"/>
            <a:r>
              <a:rPr lang="en-AU" sz="1600" dirty="0">
                <a:latin typeface="Franklin Gothic Medium Cond" panose="020B0606030402020204" pitchFamily="34" charset="0"/>
              </a:rPr>
              <a:t>Cars began being produced in Australia</a:t>
            </a:r>
          </a:p>
        </p:txBody>
      </p:sp>
      <p:sp>
        <p:nvSpPr>
          <p:cNvPr id="9" name="TextBox 8">
            <a:extLst>
              <a:ext uri="{FF2B5EF4-FFF2-40B4-BE49-F238E27FC236}">
                <a16:creationId xmlns:a16="http://schemas.microsoft.com/office/drawing/2014/main" id="{FFB9638E-3C60-2BCB-B20E-035542924C3B}"/>
              </a:ext>
            </a:extLst>
          </p:cNvPr>
          <p:cNvSpPr txBox="1"/>
          <p:nvPr/>
        </p:nvSpPr>
        <p:spPr>
          <a:xfrm>
            <a:off x="917355" y="4996421"/>
            <a:ext cx="1400475" cy="584775"/>
          </a:xfrm>
          <a:prstGeom prst="rect">
            <a:avLst/>
          </a:prstGeom>
          <a:noFill/>
        </p:spPr>
        <p:txBody>
          <a:bodyPr wrap="square" rtlCol="0">
            <a:spAutoFit/>
          </a:bodyPr>
          <a:lstStyle/>
          <a:p>
            <a:pPr algn="ctr"/>
            <a:r>
              <a:rPr lang="en-AU" sz="1600" dirty="0">
                <a:latin typeface="Franklin Gothic Medium Cond" panose="020B0606030402020204" pitchFamily="34" charset="0"/>
              </a:rPr>
              <a:t>Cars became cheaper to buy</a:t>
            </a:r>
          </a:p>
        </p:txBody>
      </p:sp>
      <p:sp>
        <p:nvSpPr>
          <p:cNvPr id="10" name="TextBox 9">
            <a:extLst>
              <a:ext uri="{FF2B5EF4-FFF2-40B4-BE49-F238E27FC236}">
                <a16:creationId xmlns:a16="http://schemas.microsoft.com/office/drawing/2014/main" id="{CEBC363C-8B89-CDA1-06D7-4470D051ACD6}"/>
              </a:ext>
            </a:extLst>
          </p:cNvPr>
          <p:cNvSpPr txBox="1"/>
          <p:nvPr/>
        </p:nvSpPr>
        <p:spPr>
          <a:xfrm>
            <a:off x="2935574" y="2153888"/>
            <a:ext cx="2015685" cy="584775"/>
          </a:xfrm>
          <a:prstGeom prst="rect">
            <a:avLst/>
          </a:prstGeom>
          <a:noFill/>
        </p:spPr>
        <p:txBody>
          <a:bodyPr wrap="square" rtlCol="0">
            <a:spAutoFit/>
          </a:bodyPr>
          <a:lstStyle/>
          <a:p>
            <a:pPr algn="ctr"/>
            <a:r>
              <a:rPr lang="en-AU" sz="1600" dirty="0">
                <a:latin typeface="Franklin Gothic Medium Cond" panose="020B0606030402020204" pitchFamily="34" charset="0"/>
              </a:rPr>
              <a:t>Petrol and oil were sourced in Australia</a:t>
            </a:r>
          </a:p>
        </p:txBody>
      </p:sp>
      <p:sp>
        <p:nvSpPr>
          <p:cNvPr id="11" name="TextBox 10">
            <a:extLst>
              <a:ext uri="{FF2B5EF4-FFF2-40B4-BE49-F238E27FC236}">
                <a16:creationId xmlns:a16="http://schemas.microsoft.com/office/drawing/2014/main" id="{D0D815B6-6B3C-B157-8CB1-66990F603C34}"/>
              </a:ext>
            </a:extLst>
          </p:cNvPr>
          <p:cNvSpPr txBox="1"/>
          <p:nvPr/>
        </p:nvSpPr>
        <p:spPr>
          <a:xfrm>
            <a:off x="287065" y="3956157"/>
            <a:ext cx="2549665" cy="523220"/>
          </a:xfrm>
          <a:prstGeom prst="rect">
            <a:avLst/>
          </a:prstGeom>
          <a:noFill/>
        </p:spPr>
        <p:txBody>
          <a:bodyPr wrap="square" rtlCol="0">
            <a:spAutoFit/>
          </a:bodyPr>
          <a:lstStyle/>
          <a:p>
            <a:pPr algn="ctr"/>
            <a:r>
              <a:rPr lang="en-AU" sz="1400" dirty="0">
                <a:latin typeface="Franklin Gothic Medium Cond" panose="020B0606030402020204" pitchFamily="34" charset="0"/>
              </a:rPr>
              <a:t>The desire to travel to nearby cities for holidays and to visit people</a:t>
            </a:r>
          </a:p>
        </p:txBody>
      </p:sp>
      <p:sp>
        <p:nvSpPr>
          <p:cNvPr id="12" name="TextBox 11">
            <a:extLst>
              <a:ext uri="{FF2B5EF4-FFF2-40B4-BE49-F238E27FC236}">
                <a16:creationId xmlns:a16="http://schemas.microsoft.com/office/drawing/2014/main" id="{4E538184-B62D-6434-BE52-629BB76C4553}"/>
              </a:ext>
            </a:extLst>
          </p:cNvPr>
          <p:cNvSpPr txBox="1"/>
          <p:nvPr/>
        </p:nvSpPr>
        <p:spPr>
          <a:xfrm>
            <a:off x="3262196" y="4119338"/>
            <a:ext cx="1837525" cy="584775"/>
          </a:xfrm>
          <a:prstGeom prst="rect">
            <a:avLst/>
          </a:prstGeom>
          <a:noFill/>
        </p:spPr>
        <p:txBody>
          <a:bodyPr wrap="square" rtlCol="0">
            <a:spAutoFit/>
          </a:bodyPr>
          <a:lstStyle/>
          <a:p>
            <a:pPr algn="ctr"/>
            <a:r>
              <a:rPr lang="en-AU" sz="1600" dirty="0">
                <a:latin typeface="Franklin Gothic Medium Cond" panose="020B0606030402020204" pitchFamily="34" charset="0"/>
              </a:rPr>
              <a:t>Horses needed food, water and rest </a:t>
            </a:r>
          </a:p>
        </p:txBody>
      </p:sp>
      <p:sp>
        <p:nvSpPr>
          <p:cNvPr id="13" name="TextBox 12">
            <a:extLst>
              <a:ext uri="{FF2B5EF4-FFF2-40B4-BE49-F238E27FC236}">
                <a16:creationId xmlns:a16="http://schemas.microsoft.com/office/drawing/2014/main" id="{DFD3E23D-79EC-AACB-743A-DDAF1B078A64}"/>
              </a:ext>
            </a:extLst>
          </p:cNvPr>
          <p:cNvSpPr txBox="1"/>
          <p:nvPr/>
        </p:nvSpPr>
        <p:spPr>
          <a:xfrm>
            <a:off x="3433283" y="5079700"/>
            <a:ext cx="2236647" cy="646331"/>
          </a:xfrm>
          <a:prstGeom prst="rect">
            <a:avLst/>
          </a:prstGeom>
          <a:noFill/>
        </p:spPr>
        <p:txBody>
          <a:bodyPr wrap="square" rtlCol="0">
            <a:spAutoFit/>
          </a:bodyPr>
          <a:lstStyle/>
          <a:p>
            <a:pPr algn="ctr"/>
            <a:r>
              <a:rPr lang="en-AU" dirty="0">
                <a:latin typeface="Franklin Gothic Medium Cond" panose="020B0606030402020204" pitchFamily="34" charset="0"/>
              </a:rPr>
              <a:t>Carbon emissions increased</a:t>
            </a:r>
          </a:p>
        </p:txBody>
      </p:sp>
      <p:sp>
        <p:nvSpPr>
          <p:cNvPr id="14" name="TextBox 13">
            <a:extLst>
              <a:ext uri="{FF2B5EF4-FFF2-40B4-BE49-F238E27FC236}">
                <a16:creationId xmlns:a16="http://schemas.microsoft.com/office/drawing/2014/main" id="{5B215F25-A1C1-02CE-9B9A-58D2D2DA59D5}"/>
              </a:ext>
            </a:extLst>
          </p:cNvPr>
          <p:cNvSpPr txBox="1"/>
          <p:nvPr/>
        </p:nvSpPr>
        <p:spPr>
          <a:xfrm>
            <a:off x="3677151" y="2950991"/>
            <a:ext cx="1556178" cy="646331"/>
          </a:xfrm>
          <a:prstGeom prst="rect">
            <a:avLst/>
          </a:prstGeom>
          <a:noFill/>
        </p:spPr>
        <p:txBody>
          <a:bodyPr wrap="square" rtlCol="0">
            <a:spAutoFit/>
          </a:bodyPr>
          <a:lstStyle/>
          <a:p>
            <a:pPr algn="ctr"/>
            <a:r>
              <a:rPr lang="en-AU" dirty="0">
                <a:latin typeface="Franklin Gothic Medium Cond" panose="020B0606030402020204" pitchFamily="34" charset="0"/>
              </a:rPr>
              <a:t>Electric cars were invented</a:t>
            </a:r>
          </a:p>
        </p:txBody>
      </p:sp>
      <p:sp>
        <p:nvSpPr>
          <p:cNvPr id="15" name="TextBox 14">
            <a:extLst>
              <a:ext uri="{FF2B5EF4-FFF2-40B4-BE49-F238E27FC236}">
                <a16:creationId xmlns:a16="http://schemas.microsoft.com/office/drawing/2014/main" id="{72F01E85-751B-41F1-3052-4E6587C1EBCC}"/>
              </a:ext>
            </a:extLst>
          </p:cNvPr>
          <p:cNvSpPr txBox="1"/>
          <p:nvPr/>
        </p:nvSpPr>
        <p:spPr>
          <a:xfrm>
            <a:off x="5623463" y="3414925"/>
            <a:ext cx="1335210" cy="646331"/>
          </a:xfrm>
          <a:prstGeom prst="rect">
            <a:avLst/>
          </a:prstGeom>
          <a:noFill/>
        </p:spPr>
        <p:txBody>
          <a:bodyPr wrap="square" rtlCol="0">
            <a:spAutoFit/>
          </a:bodyPr>
          <a:lstStyle/>
          <a:p>
            <a:pPr algn="ctr"/>
            <a:r>
              <a:rPr lang="en-AU" dirty="0">
                <a:latin typeface="Franklin Gothic Medium Cond" panose="020B0606030402020204" pitchFamily="34" charset="0"/>
              </a:rPr>
              <a:t>Air quality declined </a:t>
            </a:r>
          </a:p>
        </p:txBody>
      </p:sp>
      <p:sp>
        <p:nvSpPr>
          <p:cNvPr id="16" name="TextBox 15">
            <a:extLst>
              <a:ext uri="{FF2B5EF4-FFF2-40B4-BE49-F238E27FC236}">
                <a16:creationId xmlns:a16="http://schemas.microsoft.com/office/drawing/2014/main" id="{805610EF-6859-A219-A35B-5A036CC1E267}"/>
              </a:ext>
            </a:extLst>
          </p:cNvPr>
          <p:cNvSpPr txBox="1"/>
          <p:nvPr/>
        </p:nvSpPr>
        <p:spPr>
          <a:xfrm>
            <a:off x="5388183" y="4542974"/>
            <a:ext cx="1724746" cy="646331"/>
          </a:xfrm>
          <a:prstGeom prst="rect">
            <a:avLst/>
          </a:prstGeom>
          <a:noFill/>
        </p:spPr>
        <p:txBody>
          <a:bodyPr wrap="square" rtlCol="0">
            <a:spAutoFit/>
          </a:bodyPr>
          <a:lstStyle/>
          <a:p>
            <a:pPr algn="ctr"/>
            <a:r>
              <a:rPr lang="en-AU" dirty="0">
                <a:latin typeface="Franklin Gothic Medium Cond" panose="020B0606030402020204" pitchFamily="34" charset="0"/>
              </a:rPr>
              <a:t>Global demand for fuel increased</a:t>
            </a:r>
          </a:p>
        </p:txBody>
      </p:sp>
      <p:sp>
        <p:nvSpPr>
          <p:cNvPr id="17" name="TextBox 16">
            <a:extLst>
              <a:ext uri="{FF2B5EF4-FFF2-40B4-BE49-F238E27FC236}">
                <a16:creationId xmlns:a16="http://schemas.microsoft.com/office/drawing/2014/main" id="{95882511-1AD8-8B1B-15B9-7642C9A90B52}"/>
              </a:ext>
            </a:extLst>
          </p:cNvPr>
          <p:cNvSpPr txBox="1"/>
          <p:nvPr/>
        </p:nvSpPr>
        <p:spPr>
          <a:xfrm>
            <a:off x="6172798" y="2136848"/>
            <a:ext cx="1400475" cy="646331"/>
          </a:xfrm>
          <a:prstGeom prst="rect">
            <a:avLst/>
          </a:prstGeom>
          <a:noFill/>
        </p:spPr>
        <p:txBody>
          <a:bodyPr wrap="square" rtlCol="0">
            <a:spAutoFit/>
          </a:bodyPr>
          <a:lstStyle/>
          <a:p>
            <a:pPr algn="ctr"/>
            <a:r>
              <a:rPr lang="en-AU" dirty="0">
                <a:latin typeface="Franklin Gothic Medium Cond" panose="020B0606030402020204" pitchFamily="34" charset="0"/>
              </a:rPr>
              <a:t>Desire to travel faster</a:t>
            </a:r>
          </a:p>
        </p:txBody>
      </p:sp>
      <p:sp>
        <p:nvSpPr>
          <p:cNvPr id="18" name="TextBox 17">
            <a:extLst>
              <a:ext uri="{FF2B5EF4-FFF2-40B4-BE49-F238E27FC236}">
                <a16:creationId xmlns:a16="http://schemas.microsoft.com/office/drawing/2014/main" id="{B46FA485-18D8-464F-79BD-F7057D365B72}"/>
              </a:ext>
            </a:extLst>
          </p:cNvPr>
          <p:cNvSpPr txBox="1"/>
          <p:nvPr/>
        </p:nvSpPr>
        <p:spPr>
          <a:xfrm>
            <a:off x="7248128" y="3011235"/>
            <a:ext cx="2261479" cy="584775"/>
          </a:xfrm>
          <a:prstGeom prst="rect">
            <a:avLst/>
          </a:prstGeom>
          <a:noFill/>
        </p:spPr>
        <p:txBody>
          <a:bodyPr wrap="square" rtlCol="0">
            <a:spAutoFit/>
          </a:bodyPr>
          <a:lstStyle/>
          <a:p>
            <a:pPr algn="ctr"/>
            <a:r>
              <a:rPr lang="en-AU" sz="1600" dirty="0">
                <a:latin typeface="Franklin Gothic Medium Cond" panose="020B0606030402020204" pitchFamily="34" charset="0"/>
              </a:rPr>
              <a:t>Importing cars and fuel from overseas took months</a:t>
            </a:r>
          </a:p>
        </p:txBody>
      </p:sp>
      <p:sp>
        <p:nvSpPr>
          <p:cNvPr id="19" name="TextBox 18">
            <a:extLst>
              <a:ext uri="{FF2B5EF4-FFF2-40B4-BE49-F238E27FC236}">
                <a16:creationId xmlns:a16="http://schemas.microsoft.com/office/drawing/2014/main" id="{D30746DC-1090-0857-69AD-9A513CF84B6F}"/>
              </a:ext>
            </a:extLst>
          </p:cNvPr>
          <p:cNvSpPr txBox="1"/>
          <p:nvPr/>
        </p:nvSpPr>
        <p:spPr>
          <a:xfrm>
            <a:off x="9749186" y="2081502"/>
            <a:ext cx="2015685" cy="923330"/>
          </a:xfrm>
          <a:prstGeom prst="rect">
            <a:avLst/>
          </a:prstGeom>
          <a:noFill/>
        </p:spPr>
        <p:txBody>
          <a:bodyPr wrap="square" rtlCol="0">
            <a:spAutoFit/>
          </a:bodyPr>
          <a:lstStyle/>
          <a:p>
            <a:r>
              <a:rPr lang="en-AU" dirty="0">
                <a:latin typeface="Franklin Gothic Medium Cond" panose="020B0606030402020204" pitchFamily="34" charset="0"/>
              </a:rPr>
              <a:t>Cars could travel longer distances without stopping</a:t>
            </a:r>
          </a:p>
        </p:txBody>
      </p:sp>
      <p:sp>
        <p:nvSpPr>
          <p:cNvPr id="20" name="TextBox 19">
            <a:extLst>
              <a:ext uri="{FF2B5EF4-FFF2-40B4-BE49-F238E27FC236}">
                <a16:creationId xmlns:a16="http://schemas.microsoft.com/office/drawing/2014/main" id="{59B9FA67-9A28-E3BF-439E-78ED0338548A}"/>
              </a:ext>
            </a:extLst>
          </p:cNvPr>
          <p:cNvSpPr txBox="1"/>
          <p:nvPr/>
        </p:nvSpPr>
        <p:spPr>
          <a:xfrm>
            <a:off x="7311989" y="4094639"/>
            <a:ext cx="2215426" cy="523220"/>
          </a:xfrm>
          <a:prstGeom prst="rect">
            <a:avLst/>
          </a:prstGeom>
          <a:noFill/>
        </p:spPr>
        <p:txBody>
          <a:bodyPr wrap="square" rtlCol="0">
            <a:spAutoFit/>
          </a:bodyPr>
          <a:lstStyle/>
          <a:p>
            <a:pPr algn="ctr"/>
            <a:r>
              <a:rPr lang="en-AU" sz="1400" dirty="0">
                <a:latin typeface="Franklin Gothic Medium Cond" panose="020B0606030402020204" pitchFamily="34" charset="0"/>
              </a:rPr>
              <a:t>Carbon emissions were linked to environmental damage</a:t>
            </a:r>
          </a:p>
        </p:txBody>
      </p:sp>
      <p:sp>
        <p:nvSpPr>
          <p:cNvPr id="21" name="TextBox 20">
            <a:extLst>
              <a:ext uri="{FF2B5EF4-FFF2-40B4-BE49-F238E27FC236}">
                <a16:creationId xmlns:a16="http://schemas.microsoft.com/office/drawing/2014/main" id="{FA898CD6-96FF-E15B-69FF-EE88A24873B7}"/>
              </a:ext>
            </a:extLst>
          </p:cNvPr>
          <p:cNvSpPr txBox="1"/>
          <p:nvPr/>
        </p:nvSpPr>
        <p:spPr>
          <a:xfrm>
            <a:off x="7122012" y="5188900"/>
            <a:ext cx="2138759" cy="584775"/>
          </a:xfrm>
          <a:prstGeom prst="rect">
            <a:avLst/>
          </a:prstGeom>
          <a:noFill/>
        </p:spPr>
        <p:txBody>
          <a:bodyPr wrap="square" rtlCol="0">
            <a:spAutoFit/>
          </a:bodyPr>
          <a:lstStyle/>
          <a:p>
            <a:pPr algn="ctr"/>
            <a:r>
              <a:rPr lang="en-AU" sz="1600" dirty="0">
                <a:latin typeface="Franklin Gothic Medium Cond" panose="020B0606030402020204" pitchFamily="34" charset="0"/>
              </a:rPr>
              <a:t>Ability to travel wherever and whenever you wanted</a:t>
            </a:r>
          </a:p>
        </p:txBody>
      </p:sp>
      <p:sp>
        <p:nvSpPr>
          <p:cNvPr id="22" name="TextBox 21">
            <a:extLst>
              <a:ext uri="{FF2B5EF4-FFF2-40B4-BE49-F238E27FC236}">
                <a16:creationId xmlns:a16="http://schemas.microsoft.com/office/drawing/2014/main" id="{B8F43246-A379-578C-E895-BC0E9EA08142}"/>
              </a:ext>
            </a:extLst>
          </p:cNvPr>
          <p:cNvSpPr txBox="1"/>
          <p:nvPr/>
        </p:nvSpPr>
        <p:spPr>
          <a:xfrm>
            <a:off x="9692390" y="4542974"/>
            <a:ext cx="2015685" cy="584775"/>
          </a:xfrm>
          <a:prstGeom prst="rect">
            <a:avLst/>
          </a:prstGeom>
          <a:noFill/>
        </p:spPr>
        <p:txBody>
          <a:bodyPr wrap="square" rtlCol="0">
            <a:spAutoFit/>
          </a:bodyPr>
          <a:lstStyle/>
          <a:p>
            <a:r>
              <a:rPr lang="en-AU" sz="1600" dirty="0">
                <a:latin typeface="Franklin Gothic Medium Cond" panose="020B0606030402020204" pitchFamily="34" charset="0"/>
              </a:rPr>
              <a:t>Can you think of your own cause or effect?</a:t>
            </a:r>
          </a:p>
        </p:txBody>
      </p:sp>
      <p:sp>
        <p:nvSpPr>
          <p:cNvPr id="4" name="TextBox 3">
            <a:extLst>
              <a:ext uri="{FF2B5EF4-FFF2-40B4-BE49-F238E27FC236}">
                <a16:creationId xmlns:a16="http://schemas.microsoft.com/office/drawing/2014/main" id="{B43FB186-D911-F023-8F7E-E0CA9F3F646B}"/>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6" name="TextBox 5">
            <a:extLst>
              <a:ext uri="{FF2B5EF4-FFF2-40B4-BE49-F238E27FC236}">
                <a16:creationId xmlns:a16="http://schemas.microsoft.com/office/drawing/2014/main" id="{B8EFC3AD-F2E5-9460-9AF5-80C54222A116}"/>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23" name="Picture 22">
            <a:extLst>
              <a:ext uri="{FF2B5EF4-FFF2-40B4-BE49-F238E27FC236}">
                <a16:creationId xmlns:a16="http://schemas.microsoft.com/office/drawing/2014/main" id="{50B01AB8-92FD-D0DA-5869-5F6B7C28AD72}"/>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0591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1FBB0-C704-289B-5B61-74DCB04EE88A}"/>
              </a:ext>
            </a:extLst>
          </p:cNvPr>
          <p:cNvSpPr>
            <a:spLocks noGrp="1"/>
          </p:cNvSpPr>
          <p:nvPr>
            <p:ph type="title"/>
          </p:nvPr>
        </p:nvSpPr>
        <p:spPr/>
        <p:txBody>
          <a:bodyPr/>
          <a:lstStyle/>
          <a:p>
            <a:pPr algn="ctr"/>
            <a:r>
              <a:rPr lang="en-AU" dirty="0"/>
              <a:t>Global influences on transport</a:t>
            </a:r>
          </a:p>
        </p:txBody>
      </p:sp>
      <p:sp>
        <p:nvSpPr>
          <p:cNvPr id="3" name="Content Placeholder 2">
            <a:extLst>
              <a:ext uri="{FF2B5EF4-FFF2-40B4-BE49-F238E27FC236}">
                <a16:creationId xmlns:a16="http://schemas.microsoft.com/office/drawing/2014/main" id="{77C865D5-FC4C-68C0-7E08-34B2BE0E8EB9}"/>
              </a:ext>
            </a:extLst>
          </p:cNvPr>
          <p:cNvSpPr>
            <a:spLocks noGrp="1"/>
          </p:cNvSpPr>
          <p:nvPr>
            <p:ph sz="half" idx="1"/>
          </p:nvPr>
        </p:nvSpPr>
        <p:spPr>
          <a:xfrm>
            <a:off x="623392" y="1196753"/>
            <a:ext cx="10959008" cy="4392487"/>
          </a:xfrm>
        </p:spPr>
        <p:txBody>
          <a:bodyPr>
            <a:normAutofit/>
          </a:bodyPr>
          <a:lstStyle/>
          <a:p>
            <a:pPr marL="0" indent="0">
              <a:buNone/>
            </a:pPr>
            <a:r>
              <a:rPr lang="en-AU" sz="1400" dirty="0">
                <a:solidFill>
                  <a:srgbClr val="000000"/>
                </a:solidFill>
              </a:rPr>
              <a:t>Using IT responsibly, investigate when transport inventions were first developed anywhere around the globe, and when they first came to Canberra. This will help you see how people from diverse backgrounds have influenced changes in our Canberra community.</a:t>
            </a:r>
          </a:p>
          <a:p>
            <a:pPr marL="0" indent="0">
              <a:buNone/>
            </a:pPr>
            <a:endParaRPr lang="en-AU" sz="1400" dirty="0">
              <a:solidFill>
                <a:srgbClr val="000000"/>
              </a:solidFill>
            </a:endParaRPr>
          </a:p>
          <a:p>
            <a:pPr marL="0" indent="0">
              <a:buNone/>
            </a:pPr>
            <a:r>
              <a:rPr lang="en-AU" sz="1400" dirty="0">
                <a:solidFill>
                  <a:srgbClr val="000000"/>
                </a:solidFill>
              </a:rPr>
              <a:t>For each of the transport inventions, perform a Google search </a:t>
            </a:r>
          </a:p>
          <a:p>
            <a:pPr marL="0" indent="0">
              <a:buNone/>
            </a:pPr>
            <a:endParaRPr lang="en-AU" sz="1400" dirty="0">
              <a:solidFill>
                <a:srgbClr val="000000"/>
              </a:solidFill>
            </a:endParaRPr>
          </a:p>
          <a:p>
            <a:pPr marL="0" indent="0">
              <a:buNone/>
            </a:pPr>
            <a:r>
              <a:rPr lang="en-AU" sz="1400" dirty="0">
                <a:solidFill>
                  <a:srgbClr val="000000"/>
                </a:solidFill>
              </a:rPr>
              <a:t>Example: Car</a:t>
            </a: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r>
              <a:rPr lang="en-AU" sz="1400" dirty="0">
                <a:solidFill>
                  <a:srgbClr val="000000"/>
                </a:solidFill>
              </a:rPr>
              <a:t>Search for the </a:t>
            </a:r>
            <a:r>
              <a:rPr lang="en-AU" sz="1400" b="1" dirty="0">
                <a:solidFill>
                  <a:srgbClr val="000000"/>
                </a:solidFill>
              </a:rPr>
              <a:t>name</a:t>
            </a:r>
            <a:r>
              <a:rPr lang="en-AU" sz="1400" dirty="0">
                <a:solidFill>
                  <a:srgbClr val="000000"/>
                </a:solidFill>
              </a:rPr>
              <a:t>, </a:t>
            </a:r>
            <a:r>
              <a:rPr lang="en-AU" sz="1400" b="1" dirty="0">
                <a:solidFill>
                  <a:srgbClr val="000000"/>
                </a:solidFill>
              </a:rPr>
              <a:t>nationality</a:t>
            </a:r>
            <a:r>
              <a:rPr lang="en-AU" sz="1400" dirty="0">
                <a:solidFill>
                  <a:srgbClr val="000000"/>
                </a:solidFill>
              </a:rPr>
              <a:t> and </a:t>
            </a:r>
            <a:r>
              <a:rPr lang="en-AU" sz="1400" b="1" dirty="0">
                <a:solidFill>
                  <a:srgbClr val="000000"/>
                </a:solidFill>
              </a:rPr>
              <a:t>year</a:t>
            </a:r>
            <a:r>
              <a:rPr lang="en-AU" sz="1400" dirty="0">
                <a:solidFill>
                  <a:srgbClr val="000000"/>
                </a:solidFill>
              </a:rPr>
              <a:t> of each </a:t>
            </a:r>
            <a:r>
              <a:rPr lang="en-AU" sz="1400" b="1" dirty="0">
                <a:solidFill>
                  <a:srgbClr val="000000"/>
                </a:solidFill>
              </a:rPr>
              <a:t>invention </a:t>
            </a:r>
            <a:r>
              <a:rPr lang="en-AU" sz="1400" dirty="0">
                <a:solidFill>
                  <a:srgbClr val="000000"/>
                </a:solidFill>
              </a:rPr>
              <a:t>and only the </a:t>
            </a:r>
            <a:r>
              <a:rPr lang="en-AU" sz="1400" b="1" dirty="0">
                <a:solidFill>
                  <a:srgbClr val="000000"/>
                </a:solidFill>
              </a:rPr>
              <a:t>year </a:t>
            </a:r>
            <a:r>
              <a:rPr lang="en-AU" sz="1400" dirty="0">
                <a:solidFill>
                  <a:srgbClr val="000000"/>
                </a:solidFill>
              </a:rPr>
              <a:t>it arrived in Canberra. Document your findings on the table provided in your “History of Canberra transport” workbook.</a:t>
            </a:r>
          </a:p>
        </p:txBody>
      </p:sp>
      <p:sp>
        <p:nvSpPr>
          <p:cNvPr id="5" name="TextBox 4">
            <a:extLst>
              <a:ext uri="{FF2B5EF4-FFF2-40B4-BE49-F238E27FC236}">
                <a16:creationId xmlns:a16="http://schemas.microsoft.com/office/drawing/2014/main" id="{A6E125D6-F356-A46F-3390-C1A2C5B56FA3}"/>
              </a:ext>
            </a:extLst>
          </p:cNvPr>
          <p:cNvSpPr txBox="1"/>
          <p:nvPr/>
        </p:nvSpPr>
        <p:spPr>
          <a:xfrm>
            <a:off x="6960096" y="6244396"/>
            <a:ext cx="1954105" cy="246221"/>
          </a:xfrm>
          <a:prstGeom prst="rect">
            <a:avLst/>
          </a:prstGeom>
          <a:noFill/>
        </p:spPr>
        <p:txBody>
          <a:bodyPr wrap="square" rtlCol="0">
            <a:spAutoFit/>
          </a:bodyPr>
          <a:lstStyle/>
          <a:p>
            <a:r>
              <a:rPr lang="en-AU" sz="1000" dirty="0">
                <a:solidFill>
                  <a:schemeClr val="bg1"/>
                </a:solidFill>
              </a:rPr>
              <a:t>Stage of inquiry – Finding out</a:t>
            </a:r>
          </a:p>
        </p:txBody>
      </p:sp>
      <p:pic>
        <p:nvPicPr>
          <p:cNvPr id="8" name="Picture 7">
            <a:extLst>
              <a:ext uri="{FF2B5EF4-FFF2-40B4-BE49-F238E27FC236}">
                <a16:creationId xmlns:a16="http://schemas.microsoft.com/office/drawing/2014/main" id="{16A86922-BB44-E833-D478-60A7234C9D07}"/>
              </a:ext>
            </a:extLst>
          </p:cNvPr>
          <p:cNvPicPr>
            <a:picLocks noChangeAspect="1"/>
          </p:cNvPicPr>
          <p:nvPr/>
        </p:nvPicPr>
        <p:blipFill>
          <a:blip r:embed="rId2"/>
          <a:stretch>
            <a:fillRect/>
          </a:stretch>
        </p:blipFill>
        <p:spPr>
          <a:xfrm>
            <a:off x="1835113" y="2931215"/>
            <a:ext cx="4135620" cy="1361881"/>
          </a:xfrm>
          <a:prstGeom prst="rect">
            <a:avLst/>
          </a:prstGeom>
        </p:spPr>
      </p:pic>
      <p:pic>
        <p:nvPicPr>
          <p:cNvPr id="10" name="Picture 9">
            <a:extLst>
              <a:ext uri="{FF2B5EF4-FFF2-40B4-BE49-F238E27FC236}">
                <a16:creationId xmlns:a16="http://schemas.microsoft.com/office/drawing/2014/main" id="{8174A4F6-4A2D-3380-B86F-3E6FB559538B}"/>
              </a:ext>
            </a:extLst>
          </p:cNvPr>
          <p:cNvPicPr>
            <a:picLocks noChangeAspect="1"/>
          </p:cNvPicPr>
          <p:nvPr/>
        </p:nvPicPr>
        <p:blipFill>
          <a:blip r:embed="rId3"/>
          <a:stretch>
            <a:fillRect/>
          </a:stretch>
        </p:blipFill>
        <p:spPr>
          <a:xfrm>
            <a:off x="6240016" y="2927434"/>
            <a:ext cx="4059322" cy="1361880"/>
          </a:xfrm>
          <a:prstGeom prst="rect">
            <a:avLst/>
          </a:prstGeom>
        </p:spPr>
      </p:pic>
      <p:sp>
        <p:nvSpPr>
          <p:cNvPr id="11" name="TextBox 10">
            <a:extLst>
              <a:ext uri="{FF2B5EF4-FFF2-40B4-BE49-F238E27FC236}">
                <a16:creationId xmlns:a16="http://schemas.microsoft.com/office/drawing/2014/main" id="{8FC91022-A941-46B1-9FC5-9D650CDF0E3C}"/>
              </a:ext>
            </a:extLst>
          </p:cNvPr>
          <p:cNvSpPr txBox="1"/>
          <p:nvPr/>
        </p:nvSpPr>
        <p:spPr>
          <a:xfrm>
            <a:off x="1924249" y="4323567"/>
            <a:ext cx="4171751" cy="338554"/>
          </a:xfrm>
          <a:prstGeom prst="rect">
            <a:avLst/>
          </a:prstGeom>
          <a:noFill/>
        </p:spPr>
        <p:txBody>
          <a:bodyPr wrap="square" rtlCol="0">
            <a:spAutoFit/>
          </a:bodyPr>
          <a:lstStyle/>
          <a:p>
            <a:r>
              <a:rPr lang="en-AU" sz="1600" dirty="0"/>
              <a:t>First  _________ invented in the world</a:t>
            </a:r>
          </a:p>
        </p:txBody>
      </p:sp>
      <p:sp>
        <p:nvSpPr>
          <p:cNvPr id="12" name="TextBox 11">
            <a:extLst>
              <a:ext uri="{FF2B5EF4-FFF2-40B4-BE49-F238E27FC236}">
                <a16:creationId xmlns:a16="http://schemas.microsoft.com/office/drawing/2014/main" id="{9E64ABE3-FB12-6E5F-C850-85FEEFE84218}"/>
              </a:ext>
            </a:extLst>
          </p:cNvPr>
          <p:cNvSpPr txBox="1"/>
          <p:nvPr/>
        </p:nvSpPr>
        <p:spPr>
          <a:xfrm>
            <a:off x="6496250" y="4317195"/>
            <a:ext cx="4171751" cy="338554"/>
          </a:xfrm>
          <a:prstGeom prst="rect">
            <a:avLst/>
          </a:prstGeom>
          <a:noFill/>
        </p:spPr>
        <p:txBody>
          <a:bodyPr wrap="square" rtlCol="0">
            <a:spAutoFit/>
          </a:bodyPr>
          <a:lstStyle/>
          <a:p>
            <a:r>
              <a:rPr lang="en-AU" sz="1600" dirty="0"/>
              <a:t>First  _________ in Canberra Australia</a:t>
            </a:r>
          </a:p>
        </p:txBody>
      </p:sp>
      <p:sp>
        <p:nvSpPr>
          <p:cNvPr id="4" name="TextBox 3">
            <a:extLst>
              <a:ext uri="{FF2B5EF4-FFF2-40B4-BE49-F238E27FC236}">
                <a16:creationId xmlns:a16="http://schemas.microsoft.com/office/drawing/2014/main" id="{CBC3894B-E874-079E-60C3-18FABB78ED92}"/>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6" name="TextBox 5">
            <a:extLst>
              <a:ext uri="{FF2B5EF4-FFF2-40B4-BE49-F238E27FC236}">
                <a16:creationId xmlns:a16="http://schemas.microsoft.com/office/drawing/2014/main" id="{85ECB6ED-DD47-FE82-4521-352E72EC718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7" name="Picture 6">
            <a:extLst>
              <a:ext uri="{FF2B5EF4-FFF2-40B4-BE49-F238E27FC236}">
                <a16:creationId xmlns:a16="http://schemas.microsoft.com/office/drawing/2014/main" id="{557FC765-CA3F-81ED-94FF-9CF3C5462021}"/>
              </a:ext>
            </a:extLst>
          </p:cNvPr>
          <p:cNvPicPr>
            <a:picLocks noChangeAspect="1"/>
          </p:cNvPicPr>
          <p:nvPr/>
        </p:nvPicPr>
        <p:blipFill>
          <a:blip r:embed="rId4"/>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92487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A9A1-A2FE-ECC1-2704-6527F4305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C83C2-C5FC-EEB4-485D-BEE170D04827}"/>
              </a:ext>
            </a:extLst>
          </p:cNvPr>
          <p:cNvSpPr>
            <a:spLocks noGrp="1"/>
          </p:cNvSpPr>
          <p:nvPr>
            <p:ph type="title"/>
          </p:nvPr>
        </p:nvSpPr>
        <p:spPr/>
        <p:txBody>
          <a:bodyPr/>
          <a:lstStyle/>
          <a:p>
            <a:pPr algn="ctr"/>
            <a:r>
              <a:rPr lang="en-AU" dirty="0"/>
              <a:t>Global influences on transport</a:t>
            </a:r>
          </a:p>
        </p:txBody>
      </p:sp>
      <p:sp>
        <p:nvSpPr>
          <p:cNvPr id="3" name="Content Placeholder 2">
            <a:extLst>
              <a:ext uri="{FF2B5EF4-FFF2-40B4-BE49-F238E27FC236}">
                <a16:creationId xmlns:a16="http://schemas.microsoft.com/office/drawing/2014/main" id="{9CE2306F-FDA7-09FD-EFAB-463A5CEAA355}"/>
              </a:ext>
            </a:extLst>
          </p:cNvPr>
          <p:cNvSpPr>
            <a:spLocks noGrp="1"/>
          </p:cNvSpPr>
          <p:nvPr>
            <p:ph sz="half" idx="1"/>
          </p:nvPr>
        </p:nvSpPr>
        <p:spPr>
          <a:xfrm>
            <a:off x="1981200" y="1196753"/>
            <a:ext cx="8229600" cy="4752529"/>
          </a:xfrm>
        </p:spPr>
        <p:txBody>
          <a:bodyPr>
            <a:normAutofit/>
          </a:bodyPr>
          <a:lstStyle/>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p:txBody>
      </p:sp>
      <p:sp>
        <p:nvSpPr>
          <p:cNvPr id="5" name="TextBox 4">
            <a:extLst>
              <a:ext uri="{FF2B5EF4-FFF2-40B4-BE49-F238E27FC236}">
                <a16:creationId xmlns:a16="http://schemas.microsoft.com/office/drawing/2014/main" id="{2BC33828-9469-58D5-9FE6-E0732F9A5F8E}"/>
              </a:ext>
            </a:extLst>
          </p:cNvPr>
          <p:cNvSpPr txBox="1"/>
          <p:nvPr/>
        </p:nvSpPr>
        <p:spPr>
          <a:xfrm>
            <a:off x="6960096" y="6244396"/>
            <a:ext cx="1954105" cy="246221"/>
          </a:xfrm>
          <a:prstGeom prst="rect">
            <a:avLst/>
          </a:prstGeom>
          <a:noFill/>
        </p:spPr>
        <p:txBody>
          <a:bodyPr wrap="square" rtlCol="0">
            <a:spAutoFit/>
          </a:bodyPr>
          <a:lstStyle/>
          <a:p>
            <a:r>
              <a:rPr lang="en-AU" sz="1000" dirty="0">
                <a:solidFill>
                  <a:schemeClr val="bg1"/>
                </a:solidFill>
              </a:rPr>
              <a:t>Stage of inquiry – Finding out</a:t>
            </a:r>
          </a:p>
        </p:txBody>
      </p:sp>
      <p:graphicFrame>
        <p:nvGraphicFramePr>
          <p:cNvPr id="4" name="Table 3">
            <a:extLst>
              <a:ext uri="{FF2B5EF4-FFF2-40B4-BE49-F238E27FC236}">
                <a16:creationId xmlns:a16="http://schemas.microsoft.com/office/drawing/2014/main" id="{4F938F52-898E-802F-08FE-EFCE16627439}"/>
              </a:ext>
            </a:extLst>
          </p:cNvPr>
          <p:cNvGraphicFramePr>
            <a:graphicFrameLocks noGrp="1"/>
          </p:cNvGraphicFramePr>
          <p:nvPr>
            <p:extLst>
              <p:ext uri="{D42A27DB-BD31-4B8C-83A1-F6EECF244321}">
                <p14:modId xmlns:p14="http://schemas.microsoft.com/office/powerpoint/2010/main" val="778249906"/>
              </p:ext>
            </p:extLst>
          </p:nvPr>
        </p:nvGraphicFramePr>
        <p:xfrm>
          <a:off x="2207568" y="1215763"/>
          <a:ext cx="6480720" cy="2573279"/>
        </p:xfrm>
        <a:graphic>
          <a:graphicData uri="http://schemas.openxmlformats.org/drawingml/2006/table">
            <a:tbl>
              <a:tblPr firstRow="1" bandRow="1">
                <a:tableStyleId>{D7AC3CCA-C797-4891-BE02-D94E43425B78}</a:tableStyleId>
              </a:tblPr>
              <a:tblGrid>
                <a:gridCol w="1728192">
                  <a:extLst>
                    <a:ext uri="{9D8B030D-6E8A-4147-A177-3AD203B41FA5}">
                      <a16:colId xmlns:a16="http://schemas.microsoft.com/office/drawing/2014/main" val="1168452621"/>
                    </a:ext>
                  </a:extLst>
                </a:gridCol>
                <a:gridCol w="2016224">
                  <a:extLst>
                    <a:ext uri="{9D8B030D-6E8A-4147-A177-3AD203B41FA5}">
                      <a16:colId xmlns:a16="http://schemas.microsoft.com/office/drawing/2014/main" val="3977143321"/>
                    </a:ext>
                  </a:extLst>
                </a:gridCol>
                <a:gridCol w="1584176">
                  <a:extLst>
                    <a:ext uri="{9D8B030D-6E8A-4147-A177-3AD203B41FA5}">
                      <a16:colId xmlns:a16="http://schemas.microsoft.com/office/drawing/2014/main" val="462990155"/>
                    </a:ext>
                  </a:extLst>
                </a:gridCol>
                <a:gridCol w="1152128">
                  <a:extLst>
                    <a:ext uri="{9D8B030D-6E8A-4147-A177-3AD203B41FA5}">
                      <a16:colId xmlns:a16="http://schemas.microsoft.com/office/drawing/2014/main" val="782695620"/>
                    </a:ext>
                  </a:extLst>
                </a:gridCol>
              </a:tblGrid>
              <a:tr h="757424">
                <a:tc>
                  <a:txBody>
                    <a:bodyPr/>
                    <a:lstStyle/>
                    <a:p>
                      <a:pPr algn="ctr"/>
                      <a:r>
                        <a:rPr lang="en-AU" dirty="0">
                          <a:solidFill>
                            <a:srgbClr val="000000"/>
                          </a:solidFill>
                        </a:rPr>
                        <a:t>Invention</a:t>
                      </a:r>
                    </a:p>
                  </a:txBody>
                  <a:tcPr/>
                </a:tc>
                <a:tc>
                  <a:txBody>
                    <a:bodyPr/>
                    <a:lstStyle/>
                    <a:p>
                      <a:pPr algn="ctr"/>
                      <a:r>
                        <a:rPr lang="en-AU" dirty="0">
                          <a:solidFill>
                            <a:srgbClr val="000000"/>
                          </a:solidFill>
                        </a:rPr>
                        <a:t>Inventors’ name or company</a:t>
                      </a:r>
                    </a:p>
                  </a:txBody>
                  <a:tcPr/>
                </a:tc>
                <a:tc>
                  <a:txBody>
                    <a:bodyPr/>
                    <a:lstStyle/>
                    <a:p>
                      <a:pPr algn="ctr"/>
                      <a:r>
                        <a:rPr lang="en-AU" dirty="0">
                          <a:solidFill>
                            <a:srgbClr val="000000"/>
                          </a:solidFill>
                        </a:rPr>
                        <a:t>Inventors' nationality</a:t>
                      </a:r>
                    </a:p>
                  </a:txBody>
                  <a:tcPr/>
                </a:tc>
                <a:tc>
                  <a:txBody>
                    <a:bodyPr/>
                    <a:lstStyle/>
                    <a:p>
                      <a:pPr algn="ctr"/>
                      <a:r>
                        <a:rPr lang="en-AU" dirty="0">
                          <a:solidFill>
                            <a:srgbClr val="000000"/>
                          </a:solidFill>
                        </a:rPr>
                        <a:t>Year</a:t>
                      </a:r>
                    </a:p>
                    <a:p>
                      <a:pPr algn="ctr"/>
                      <a:r>
                        <a:rPr lang="en-AU" dirty="0">
                          <a:solidFill>
                            <a:srgbClr val="000000"/>
                          </a:solidFill>
                        </a:rPr>
                        <a:t>invented</a:t>
                      </a:r>
                    </a:p>
                  </a:txBody>
                  <a:tcPr/>
                </a:tc>
                <a:extLst>
                  <a:ext uri="{0D108BD9-81ED-4DB2-BD59-A6C34878D82A}">
                    <a16:rowId xmlns:a16="http://schemas.microsoft.com/office/drawing/2014/main" val="727468271"/>
                  </a:ext>
                </a:extLst>
              </a:tr>
              <a:tr h="363171">
                <a:tc>
                  <a:txBody>
                    <a:bodyPr/>
                    <a:lstStyle/>
                    <a:p>
                      <a:r>
                        <a:rPr lang="en-AU" sz="1400" dirty="0">
                          <a:solidFill>
                            <a:srgbClr val="000000"/>
                          </a:solidFill>
                        </a:rPr>
                        <a:t>Car</a:t>
                      </a:r>
                    </a:p>
                  </a:txBody>
                  <a:tcPr/>
                </a:tc>
                <a:tc>
                  <a:txBody>
                    <a:bodyPr/>
                    <a:lstStyle/>
                    <a:p>
                      <a:r>
                        <a:rPr lang="en-AU" sz="1400" dirty="0">
                          <a:solidFill>
                            <a:srgbClr val="000000"/>
                          </a:solidFill>
                        </a:rPr>
                        <a:t>Carl Benz</a:t>
                      </a:r>
                    </a:p>
                  </a:txBody>
                  <a:tcPr/>
                </a:tc>
                <a:tc>
                  <a:txBody>
                    <a:bodyPr/>
                    <a:lstStyle/>
                    <a:p>
                      <a:r>
                        <a:rPr lang="en-AU" sz="1400" dirty="0">
                          <a:solidFill>
                            <a:srgbClr val="000000"/>
                          </a:solidFill>
                        </a:rPr>
                        <a:t>German</a:t>
                      </a:r>
                    </a:p>
                  </a:txBody>
                  <a:tcPr/>
                </a:tc>
                <a:tc>
                  <a:txBody>
                    <a:bodyPr/>
                    <a:lstStyle/>
                    <a:p>
                      <a:r>
                        <a:rPr lang="en-AU" sz="1400" dirty="0">
                          <a:solidFill>
                            <a:srgbClr val="000000"/>
                          </a:solidFill>
                        </a:rPr>
                        <a:t>1885</a:t>
                      </a:r>
                    </a:p>
                  </a:txBody>
                  <a:tcPr/>
                </a:tc>
                <a:extLst>
                  <a:ext uri="{0D108BD9-81ED-4DB2-BD59-A6C34878D82A}">
                    <a16:rowId xmlns:a16="http://schemas.microsoft.com/office/drawing/2014/main" val="1809858770"/>
                  </a:ext>
                </a:extLst>
              </a:tr>
              <a:tr h="363171">
                <a:tc>
                  <a:txBody>
                    <a:bodyPr/>
                    <a:lstStyle/>
                    <a:p>
                      <a:r>
                        <a:rPr lang="en-AU" sz="1400" dirty="0">
                          <a:solidFill>
                            <a:srgbClr val="000000"/>
                          </a:solidFill>
                        </a:rPr>
                        <a:t>Train </a:t>
                      </a:r>
                      <a:r>
                        <a:rPr lang="en-AU" sz="1000" dirty="0">
                          <a:solidFill>
                            <a:srgbClr val="000000"/>
                          </a:solidFill>
                        </a:rPr>
                        <a:t>(public passenger)</a:t>
                      </a:r>
                    </a:p>
                  </a:txBody>
                  <a:tcPr/>
                </a:tc>
                <a:tc>
                  <a:txBody>
                    <a:bodyPr/>
                    <a:lstStyle/>
                    <a:p>
                      <a:endParaRPr lang="en-AU" sz="1400">
                        <a:solidFill>
                          <a:srgbClr val="000000"/>
                        </a:solidFill>
                      </a:endParaRPr>
                    </a:p>
                  </a:txBody>
                  <a:tcPr/>
                </a:tc>
                <a:tc>
                  <a:txBody>
                    <a:bodyPr/>
                    <a:lstStyle/>
                    <a:p>
                      <a:endParaRPr lang="en-AU" sz="1400">
                        <a:solidFill>
                          <a:srgbClr val="000000"/>
                        </a:solidFill>
                      </a:endParaRPr>
                    </a:p>
                  </a:txBody>
                  <a:tcPr/>
                </a:tc>
                <a:tc>
                  <a:txBody>
                    <a:bodyPr/>
                    <a:lstStyle/>
                    <a:p>
                      <a:endParaRPr lang="en-AU" sz="1400" dirty="0">
                        <a:solidFill>
                          <a:srgbClr val="000000"/>
                        </a:solidFill>
                      </a:endParaRPr>
                    </a:p>
                  </a:txBody>
                  <a:tcPr/>
                </a:tc>
                <a:extLst>
                  <a:ext uri="{0D108BD9-81ED-4DB2-BD59-A6C34878D82A}">
                    <a16:rowId xmlns:a16="http://schemas.microsoft.com/office/drawing/2014/main" val="2759653957"/>
                  </a:ext>
                </a:extLst>
              </a:tr>
              <a:tr h="363171">
                <a:tc>
                  <a:txBody>
                    <a:bodyPr/>
                    <a:lstStyle/>
                    <a:p>
                      <a:r>
                        <a:rPr lang="en-AU" sz="1400" dirty="0">
                          <a:solidFill>
                            <a:srgbClr val="000000"/>
                          </a:solidFill>
                        </a:rPr>
                        <a:t>Bus (motorised)</a:t>
                      </a:r>
                    </a:p>
                  </a:txBody>
                  <a:tcPr/>
                </a:tc>
                <a:tc>
                  <a:txBody>
                    <a:bodyPr/>
                    <a:lstStyle/>
                    <a:p>
                      <a:endParaRPr lang="en-AU" sz="1400" dirty="0">
                        <a:solidFill>
                          <a:srgbClr val="000000"/>
                        </a:solidFill>
                      </a:endParaRPr>
                    </a:p>
                  </a:txBody>
                  <a:tcPr/>
                </a:tc>
                <a:tc>
                  <a:txBody>
                    <a:bodyPr/>
                    <a:lstStyle/>
                    <a:p>
                      <a:endParaRPr lang="en-AU" sz="1400" dirty="0">
                        <a:solidFill>
                          <a:srgbClr val="000000"/>
                        </a:solidFill>
                      </a:endParaRPr>
                    </a:p>
                  </a:txBody>
                  <a:tcPr/>
                </a:tc>
                <a:tc>
                  <a:txBody>
                    <a:bodyPr/>
                    <a:lstStyle/>
                    <a:p>
                      <a:endParaRPr lang="en-AU" sz="1400" dirty="0">
                        <a:solidFill>
                          <a:srgbClr val="000000"/>
                        </a:solidFill>
                      </a:endParaRPr>
                    </a:p>
                  </a:txBody>
                  <a:tcPr/>
                </a:tc>
                <a:extLst>
                  <a:ext uri="{0D108BD9-81ED-4DB2-BD59-A6C34878D82A}">
                    <a16:rowId xmlns:a16="http://schemas.microsoft.com/office/drawing/2014/main" val="1132856669"/>
                  </a:ext>
                </a:extLst>
              </a:tr>
              <a:tr h="363171">
                <a:tc>
                  <a:txBody>
                    <a:bodyPr/>
                    <a:lstStyle/>
                    <a:p>
                      <a:r>
                        <a:rPr lang="en-AU" sz="1400" dirty="0">
                          <a:solidFill>
                            <a:srgbClr val="000000"/>
                          </a:solidFill>
                        </a:rPr>
                        <a:t>Bike </a:t>
                      </a:r>
                      <a:r>
                        <a:rPr lang="en-AU" sz="1200" dirty="0">
                          <a:solidFill>
                            <a:srgbClr val="000000"/>
                          </a:solidFill>
                        </a:rPr>
                        <a:t>(with pedals)</a:t>
                      </a:r>
                    </a:p>
                  </a:txBody>
                  <a:tcPr/>
                </a:tc>
                <a:tc>
                  <a:txBody>
                    <a:bodyPr/>
                    <a:lstStyle/>
                    <a:p>
                      <a:endParaRPr lang="en-AU" sz="1400" dirty="0">
                        <a:solidFill>
                          <a:srgbClr val="000000"/>
                        </a:solidFill>
                      </a:endParaRPr>
                    </a:p>
                  </a:txBody>
                  <a:tcPr/>
                </a:tc>
                <a:tc>
                  <a:txBody>
                    <a:bodyPr/>
                    <a:lstStyle/>
                    <a:p>
                      <a:endParaRPr lang="en-AU" sz="1400">
                        <a:solidFill>
                          <a:srgbClr val="000000"/>
                        </a:solidFill>
                      </a:endParaRPr>
                    </a:p>
                  </a:txBody>
                  <a:tcPr/>
                </a:tc>
                <a:tc>
                  <a:txBody>
                    <a:bodyPr/>
                    <a:lstStyle/>
                    <a:p>
                      <a:endParaRPr lang="en-AU" sz="1400" dirty="0">
                        <a:solidFill>
                          <a:srgbClr val="000000"/>
                        </a:solidFill>
                      </a:endParaRPr>
                    </a:p>
                  </a:txBody>
                  <a:tcPr/>
                </a:tc>
                <a:extLst>
                  <a:ext uri="{0D108BD9-81ED-4DB2-BD59-A6C34878D82A}">
                    <a16:rowId xmlns:a16="http://schemas.microsoft.com/office/drawing/2014/main" val="4197335950"/>
                  </a:ext>
                </a:extLst>
              </a:tr>
              <a:tr h="363171">
                <a:tc>
                  <a:txBody>
                    <a:bodyPr/>
                    <a:lstStyle/>
                    <a:p>
                      <a:r>
                        <a:rPr lang="en-AU" sz="1400" dirty="0">
                          <a:solidFill>
                            <a:srgbClr val="000000"/>
                          </a:solidFill>
                        </a:rPr>
                        <a:t>Electric scooter</a:t>
                      </a:r>
                    </a:p>
                  </a:txBody>
                  <a:tcPr/>
                </a:tc>
                <a:tc>
                  <a:txBody>
                    <a:bodyPr/>
                    <a:lstStyle/>
                    <a:p>
                      <a:endParaRPr lang="en-AU" sz="1400">
                        <a:solidFill>
                          <a:srgbClr val="000000"/>
                        </a:solidFill>
                      </a:endParaRPr>
                    </a:p>
                  </a:txBody>
                  <a:tcPr/>
                </a:tc>
                <a:tc>
                  <a:txBody>
                    <a:bodyPr/>
                    <a:lstStyle/>
                    <a:p>
                      <a:endParaRPr lang="en-AU" sz="1400" dirty="0">
                        <a:solidFill>
                          <a:srgbClr val="000000"/>
                        </a:solidFill>
                      </a:endParaRPr>
                    </a:p>
                  </a:txBody>
                  <a:tcPr/>
                </a:tc>
                <a:tc>
                  <a:txBody>
                    <a:bodyPr/>
                    <a:lstStyle/>
                    <a:p>
                      <a:endParaRPr lang="en-AU" sz="1400" dirty="0">
                        <a:solidFill>
                          <a:srgbClr val="000000"/>
                        </a:solidFill>
                      </a:endParaRPr>
                    </a:p>
                  </a:txBody>
                  <a:tcPr/>
                </a:tc>
                <a:extLst>
                  <a:ext uri="{0D108BD9-81ED-4DB2-BD59-A6C34878D82A}">
                    <a16:rowId xmlns:a16="http://schemas.microsoft.com/office/drawing/2014/main" val="1981255939"/>
                  </a:ext>
                </a:extLst>
              </a:tr>
            </a:tbl>
          </a:graphicData>
        </a:graphic>
      </p:graphicFrame>
      <p:graphicFrame>
        <p:nvGraphicFramePr>
          <p:cNvPr id="7" name="Table 6">
            <a:extLst>
              <a:ext uri="{FF2B5EF4-FFF2-40B4-BE49-F238E27FC236}">
                <a16:creationId xmlns:a16="http://schemas.microsoft.com/office/drawing/2014/main" id="{42D864F9-025F-BFD9-6583-9B0BE380DAB1}"/>
              </a:ext>
            </a:extLst>
          </p:cNvPr>
          <p:cNvGraphicFramePr>
            <a:graphicFrameLocks noGrp="1"/>
          </p:cNvGraphicFramePr>
          <p:nvPr>
            <p:extLst>
              <p:ext uri="{D42A27DB-BD31-4B8C-83A1-F6EECF244321}">
                <p14:modId xmlns:p14="http://schemas.microsoft.com/office/powerpoint/2010/main" val="4088685533"/>
              </p:ext>
            </p:extLst>
          </p:nvPr>
        </p:nvGraphicFramePr>
        <p:xfrm>
          <a:off x="2207568" y="3789041"/>
          <a:ext cx="6480720" cy="1613759"/>
        </p:xfrm>
        <a:graphic>
          <a:graphicData uri="http://schemas.openxmlformats.org/drawingml/2006/table">
            <a:tbl>
              <a:tblPr firstRow="1" bandRow="1">
                <a:tableStyleId>{D7AC3CCA-C797-4891-BE02-D94E43425B78}</a:tableStyleId>
              </a:tblPr>
              <a:tblGrid>
                <a:gridCol w="1728192">
                  <a:extLst>
                    <a:ext uri="{9D8B030D-6E8A-4147-A177-3AD203B41FA5}">
                      <a16:colId xmlns:a16="http://schemas.microsoft.com/office/drawing/2014/main" val="841322787"/>
                    </a:ext>
                  </a:extLst>
                </a:gridCol>
                <a:gridCol w="2016224">
                  <a:extLst>
                    <a:ext uri="{9D8B030D-6E8A-4147-A177-3AD203B41FA5}">
                      <a16:colId xmlns:a16="http://schemas.microsoft.com/office/drawing/2014/main" val="1658437029"/>
                    </a:ext>
                  </a:extLst>
                </a:gridCol>
                <a:gridCol w="1584176">
                  <a:extLst>
                    <a:ext uri="{9D8B030D-6E8A-4147-A177-3AD203B41FA5}">
                      <a16:colId xmlns:a16="http://schemas.microsoft.com/office/drawing/2014/main" val="728100513"/>
                    </a:ext>
                  </a:extLst>
                </a:gridCol>
                <a:gridCol w="1152128">
                  <a:extLst>
                    <a:ext uri="{9D8B030D-6E8A-4147-A177-3AD203B41FA5}">
                      <a16:colId xmlns:a16="http://schemas.microsoft.com/office/drawing/2014/main" val="599787150"/>
                    </a:ext>
                  </a:extLst>
                </a:gridCol>
              </a:tblGrid>
              <a:tr h="432039">
                <a:tc>
                  <a:txBody>
                    <a:bodyPr/>
                    <a:lstStyle/>
                    <a:p>
                      <a:r>
                        <a:rPr lang="en-AU" sz="1400" b="0" dirty="0">
                          <a:solidFill>
                            <a:srgbClr val="000000"/>
                          </a:solidFill>
                        </a:rPr>
                        <a:t>Taxi </a:t>
                      </a:r>
                      <a:r>
                        <a:rPr lang="en-AU" sz="1200" b="0" dirty="0">
                          <a:solidFill>
                            <a:srgbClr val="000000"/>
                          </a:solidFill>
                        </a:rPr>
                        <a:t>(two-way radio)</a:t>
                      </a:r>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extLst>
                  <a:ext uri="{0D108BD9-81ED-4DB2-BD59-A6C34878D82A}">
                    <a16:rowId xmlns:a16="http://schemas.microsoft.com/office/drawing/2014/main" val="1175719673"/>
                  </a:ext>
                </a:extLst>
              </a:tr>
              <a:tr h="415909">
                <a:tc>
                  <a:txBody>
                    <a:bodyPr/>
                    <a:lstStyle/>
                    <a:p>
                      <a:r>
                        <a:rPr lang="en-AU" sz="1400" dirty="0">
                          <a:solidFill>
                            <a:srgbClr val="000000"/>
                          </a:solidFill>
                        </a:rPr>
                        <a:t>Uber</a:t>
                      </a:r>
                    </a:p>
                  </a:txBody>
                  <a:tcPr/>
                </a:tc>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543885669"/>
                  </a:ext>
                </a:extLst>
              </a:tr>
              <a:tr h="415909">
                <a:tc>
                  <a:txBody>
                    <a:bodyPr/>
                    <a:lstStyle/>
                    <a:p>
                      <a:r>
                        <a:rPr lang="en-AU" sz="1400" dirty="0">
                          <a:solidFill>
                            <a:srgbClr val="000000"/>
                          </a:solidFill>
                        </a:rPr>
                        <a:t>Motorbike</a:t>
                      </a:r>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365852844"/>
                  </a:ext>
                </a:extLst>
              </a:tr>
              <a:tr h="349902">
                <a:tc>
                  <a:txBody>
                    <a:bodyPr/>
                    <a:lstStyle/>
                    <a:p>
                      <a:r>
                        <a:rPr lang="en-AU" sz="1400" dirty="0">
                          <a:solidFill>
                            <a:srgbClr val="000000"/>
                          </a:solidFill>
                        </a:rPr>
                        <a:t>Tram (electric)</a:t>
                      </a:r>
                    </a:p>
                  </a:txBody>
                  <a:tcPr/>
                </a:tc>
                <a:tc>
                  <a:txBody>
                    <a:bodyPr/>
                    <a:lstStyle/>
                    <a:p>
                      <a:endParaRPr lang="en-AU" sz="140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94444336"/>
                  </a:ext>
                </a:extLst>
              </a:tr>
            </a:tbl>
          </a:graphicData>
        </a:graphic>
      </p:graphicFrame>
      <p:graphicFrame>
        <p:nvGraphicFramePr>
          <p:cNvPr id="9" name="Table 8">
            <a:extLst>
              <a:ext uri="{FF2B5EF4-FFF2-40B4-BE49-F238E27FC236}">
                <a16:creationId xmlns:a16="http://schemas.microsoft.com/office/drawing/2014/main" id="{487065A7-D071-2F89-554C-99C2B0692EB6}"/>
              </a:ext>
            </a:extLst>
          </p:cNvPr>
          <p:cNvGraphicFramePr>
            <a:graphicFrameLocks noGrp="1"/>
          </p:cNvGraphicFramePr>
          <p:nvPr>
            <p:extLst>
              <p:ext uri="{D42A27DB-BD31-4B8C-83A1-F6EECF244321}">
                <p14:modId xmlns:p14="http://schemas.microsoft.com/office/powerpoint/2010/main" val="590204586"/>
              </p:ext>
            </p:extLst>
          </p:nvPr>
        </p:nvGraphicFramePr>
        <p:xfrm>
          <a:off x="8688288" y="1219517"/>
          <a:ext cx="1296144" cy="2573279"/>
        </p:xfrm>
        <a:graphic>
          <a:graphicData uri="http://schemas.openxmlformats.org/drawingml/2006/table">
            <a:tbl>
              <a:tblPr firstRow="1" bandRow="1">
                <a:tableStyleId>{D7AC3CCA-C797-4891-BE02-D94E43425B78}</a:tableStyleId>
              </a:tblPr>
              <a:tblGrid>
                <a:gridCol w="1296144">
                  <a:extLst>
                    <a:ext uri="{9D8B030D-6E8A-4147-A177-3AD203B41FA5}">
                      <a16:colId xmlns:a16="http://schemas.microsoft.com/office/drawing/2014/main" val="1083617067"/>
                    </a:ext>
                  </a:extLst>
                </a:gridCol>
              </a:tblGrid>
              <a:tr h="757424">
                <a:tc>
                  <a:txBody>
                    <a:bodyPr/>
                    <a:lstStyle/>
                    <a:p>
                      <a:pPr algn="ctr"/>
                      <a:r>
                        <a:rPr lang="en-AU" dirty="0">
                          <a:solidFill>
                            <a:srgbClr val="000000"/>
                          </a:solidFill>
                        </a:rPr>
                        <a:t>Year in</a:t>
                      </a:r>
                    </a:p>
                    <a:p>
                      <a:pPr algn="ctr"/>
                      <a:r>
                        <a:rPr lang="en-AU" dirty="0">
                          <a:solidFill>
                            <a:srgbClr val="000000"/>
                          </a:solidFill>
                        </a:rPr>
                        <a:t>Canberra</a:t>
                      </a:r>
                    </a:p>
                  </a:txBody>
                  <a:tcPr/>
                </a:tc>
                <a:extLst>
                  <a:ext uri="{0D108BD9-81ED-4DB2-BD59-A6C34878D82A}">
                    <a16:rowId xmlns:a16="http://schemas.microsoft.com/office/drawing/2014/main" val="955140913"/>
                  </a:ext>
                </a:extLst>
              </a:tr>
              <a:tr h="363171">
                <a:tc>
                  <a:txBody>
                    <a:bodyPr/>
                    <a:lstStyle/>
                    <a:p>
                      <a:r>
                        <a:rPr lang="en-AU" sz="1400" dirty="0">
                          <a:solidFill>
                            <a:srgbClr val="000000"/>
                          </a:solidFill>
                        </a:rPr>
                        <a:t>1927</a:t>
                      </a:r>
                    </a:p>
                  </a:txBody>
                  <a:tcPr/>
                </a:tc>
                <a:extLst>
                  <a:ext uri="{0D108BD9-81ED-4DB2-BD59-A6C34878D82A}">
                    <a16:rowId xmlns:a16="http://schemas.microsoft.com/office/drawing/2014/main" val="2512543886"/>
                  </a:ext>
                </a:extLst>
              </a:tr>
              <a:tr h="363171">
                <a:tc>
                  <a:txBody>
                    <a:bodyPr/>
                    <a:lstStyle/>
                    <a:p>
                      <a:endParaRPr lang="en-AU" sz="1400" dirty="0">
                        <a:solidFill>
                          <a:srgbClr val="000000"/>
                        </a:solidFill>
                      </a:endParaRPr>
                    </a:p>
                  </a:txBody>
                  <a:tcPr/>
                </a:tc>
                <a:extLst>
                  <a:ext uri="{0D108BD9-81ED-4DB2-BD59-A6C34878D82A}">
                    <a16:rowId xmlns:a16="http://schemas.microsoft.com/office/drawing/2014/main" val="2052497290"/>
                  </a:ext>
                </a:extLst>
              </a:tr>
              <a:tr h="363171">
                <a:tc>
                  <a:txBody>
                    <a:bodyPr/>
                    <a:lstStyle/>
                    <a:p>
                      <a:endParaRPr lang="en-AU" sz="1400" dirty="0">
                        <a:solidFill>
                          <a:srgbClr val="000000"/>
                        </a:solidFill>
                      </a:endParaRPr>
                    </a:p>
                  </a:txBody>
                  <a:tcPr/>
                </a:tc>
                <a:extLst>
                  <a:ext uri="{0D108BD9-81ED-4DB2-BD59-A6C34878D82A}">
                    <a16:rowId xmlns:a16="http://schemas.microsoft.com/office/drawing/2014/main" val="2876804222"/>
                  </a:ext>
                </a:extLst>
              </a:tr>
              <a:tr h="363171">
                <a:tc>
                  <a:txBody>
                    <a:bodyPr/>
                    <a:lstStyle/>
                    <a:p>
                      <a:r>
                        <a:rPr lang="en-AU" sz="1100" dirty="0">
                          <a:solidFill>
                            <a:srgbClr val="000000"/>
                          </a:solidFill>
                        </a:rPr>
                        <a:t>Estimate</a:t>
                      </a:r>
                    </a:p>
                  </a:txBody>
                  <a:tcPr/>
                </a:tc>
                <a:extLst>
                  <a:ext uri="{0D108BD9-81ED-4DB2-BD59-A6C34878D82A}">
                    <a16:rowId xmlns:a16="http://schemas.microsoft.com/office/drawing/2014/main" val="3299924759"/>
                  </a:ext>
                </a:extLst>
              </a:tr>
              <a:tr h="363171">
                <a:tc>
                  <a:txBody>
                    <a:bodyPr/>
                    <a:lstStyle/>
                    <a:p>
                      <a:endParaRPr lang="en-AU" sz="1400" dirty="0"/>
                    </a:p>
                  </a:txBody>
                  <a:tcPr/>
                </a:tc>
                <a:extLst>
                  <a:ext uri="{0D108BD9-81ED-4DB2-BD59-A6C34878D82A}">
                    <a16:rowId xmlns:a16="http://schemas.microsoft.com/office/drawing/2014/main" val="542989837"/>
                  </a:ext>
                </a:extLst>
              </a:tr>
            </a:tbl>
          </a:graphicData>
        </a:graphic>
      </p:graphicFrame>
      <p:graphicFrame>
        <p:nvGraphicFramePr>
          <p:cNvPr id="8" name="Table 7">
            <a:extLst>
              <a:ext uri="{FF2B5EF4-FFF2-40B4-BE49-F238E27FC236}">
                <a16:creationId xmlns:a16="http://schemas.microsoft.com/office/drawing/2014/main" id="{A141487C-62F9-097A-9E85-1E522F200D4C}"/>
              </a:ext>
            </a:extLst>
          </p:cNvPr>
          <p:cNvGraphicFramePr>
            <a:graphicFrameLocks noGrp="1"/>
          </p:cNvGraphicFramePr>
          <p:nvPr>
            <p:extLst>
              <p:ext uri="{D42A27DB-BD31-4B8C-83A1-F6EECF244321}">
                <p14:modId xmlns:p14="http://schemas.microsoft.com/office/powerpoint/2010/main" val="2460091884"/>
              </p:ext>
            </p:extLst>
          </p:nvPr>
        </p:nvGraphicFramePr>
        <p:xfrm>
          <a:off x="8688288" y="3789041"/>
          <a:ext cx="1296144" cy="1613759"/>
        </p:xfrm>
        <a:graphic>
          <a:graphicData uri="http://schemas.openxmlformats.org/drawingml/2006/table">
            <a:tbl>
              <a:tblPr firstRow="1" bandRow="1">
                <a:tableStyleId>{D7AC3CCA-C797-4891-BE02-D94E43425B78}</a:tableStyleId>
              </a:tblPr>
              <a:tblGrid>
                <a:gridCol w="1296144">
                  <a:extLst>
                    <a:ext uri="{9D8B030D-6E8A-4147-A177-3AD203B41FA5}">
                      <a16:colId xmlns:a16="http://schemas.microsoft.com/office/drawing/2014/main" val="3513427194"/>
                    </a:ext>
                  </a:extLst>
                </a:gridCol>
              </a:tblGrid>
              <a:tr h="432039">
                <a:tc>
                  <a:txBody>
                    <a:bodyPr/>
                    <a:lstStyle/>
                    <a:p>
                      <a:endParaRPr lang="en-AU" sz="1400" dirty="0">
                        <a:solidFill>
                          <a:srgbClr val="000000"/>
                        </a:solidFill>
                      </a:endParaRPr>
                    </a:p>
                  </a:txBody>
                  <a:tcPr/>
                </a:tc>
                <a:extLst>
                  <a:ext uri="{0D108BD9-81ED-4DB2-BD59-A6C34878D82A}">
                    <a16:rowId xmlns:a16="http://schemas.microsoft.com/office/drawing/2014/main" val="3538167064"/>
                  </a:ext>
                </a:extLst>
              </a:tr>
              <a:tr h="415909">
                <a:tc>
                  <a:txBody>
                    <a:bodyPr/>
                    <a:lstStyle/>
                    <a:p>
                      <a:endParaRPr lang="en-AU" sz="1400" dirty="0">
                        <a:solidFill>
                          <a:srgbClr val="000000"/>
                        </a:solidFill>
                      </a:endParaRPr>
                    </a:p>
                  </a:txBody>
                  <a:tcPr/>
                </a:tc>
                <a:extLst>
                  <a:ext uri="{0D108BD9-81ED-4DB2-BD59-A6C34878D82A}">
                    <a16:rowId xmlns:a16="http://schemas.microsoft.com/office/drawing/2014/main" val="3550918661"/>
                  </a:ext>
                </a:extLst>
              </a:tr>
              <a:tr h="415909">
                <a:tc>
                  <a:txBody>
                    <a:bodyPr/>
                    <a:lstStyle/>
                    <a:p>
                      <a:r>
                        <a:rPr lang="en-AU" sz="1100" dirty="0">
                          <a:solidFill>
                            <a:srgbClr val="000000"/>
                          </a:solidFill>
                        </a:rPr>
                        <a:t>In Australia</a:t>
                      </a:r>
                    </a:p>
                  </a:txBody>
                  <a:tcPr/>
                </a:tc>
                <a:extLst>
                  <a:ext uri="{0D108BD9-81ED-4DB2-BD59-A6C34878D82A}">
                    <a16:rowId xmlns:a16="http://schemas.microsoft.com/office/drawing/2014/main" val="3376721891"/>
                  </a:ext>
                </a:extLst>
              </a:tr>
              <a:tr h="349902">
                <a:tc>
                  <a:txBody>
                    <a:bodyPr/>
                    <a:lstStyle/>
                    <a:p>
                      <a:endParaRPr lang="en-AU" sz="1400" dirty="0">
                        <a:solidFill>
                          <a:srgbClr val="000000"/>
                        </a:solidFill>
                      </a:endParaRPr>
                    </a:p>
                  </a:txBody>
                  <a:tcPr/>
                </a:tc>
                <a:extLst>
                  <a:ext uri="{0D108BD9-81ED-4DB2-BD59-A6C34878D82A}">
                    <a16:rowId xmlns:a16="http://schemas.microsoft.com/office/drawing/2014/main" val="284016828"/>
                  </a:ext>
                </a:extLst>
              </a:tr>
            </a:tbl>
          </a:graphicData>
        </a:graphic>
      </p:graphicFrame>
      <p:sp>
        <p:nvSpPr>
          <p:cNvPr id="10" name="TextBox 9">
            <a:extLst>
              <a:ext uri="{FF2B5EF4-FFF2-40B4-BE49-F238E27FC236}">
                <a16:creationId xmlns:a16="http://schemas.microsoft.com/office/drawing/2014/main" id="{FB8B6058-71B9-272C-775E-96E2D60E8D1C}"/>
              </a:ext>
            </a:extLst>
          </p:cNvPr>
          <p:cNvSpPr txBox="1"/>
          <p:nvPr/>
        </p:nvSpPr>
        <p:spPr>
          <a:xfrm>
            <a:off x="2073440" y="5509481"/>
            <a:ext cx="8137360" cy="369332"/>
          </a:xfrm>
          <a:prstGeom prst="rect">
            <a:avLst/>
          </a:prstGeom>
          <a:noFill/>
          <a:ln>
            <a:noFill/>
          </a:ln>
        </p:spPr>
        <p:txBody>
          <a:bodyPr wrap="square" rtlCol="0">
            <a:spAutoFit/>
          </a:bodyPr>
          <a:lstStyle/>
          <a:p>
            <a:r>
              <a:rPr lang="en-AU" sz="1600" dirty="0"/>
              <a:t>What countries were making lots of transport inventions</a:t>
            </a:r>
            <a:r>
              <a:rPr lang="en-AU" dirty="0"/>
              <a:t>?______________________</a:t>
            </a:r>
          </a:p>
        </p:txBody>
      </p:sp>
      <p:sp>
        <p:nvSpPr>
          <p:cNvPr id="11" name="TextBox 10">
            <a:extLst>
              <a:ext uri="{FF2B5EF4-FFF2-40B4-BE49-F238E27FC236}">
                <a16:creationId xmlns:a16="http://schemas.microsoft.com/office/drawing/2014/main" id="{8D47167E-BEBA-A333-2A8D-5321003F1E4A}"/>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6" name="TextBox 5">
            <a:extLst>
              <a:ext uri="{FF2B5EF4-FFF2-40B4-BE49-F238E27FC236}">
                <a16:creationId xmlns:a16="http://schemas.microsoft.com/office/drawing/2014/main" id="{7E32B6D7-B330-B22F-F68E-1D9EAD8C03EE}"/>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2" name="Picture 11">
            <a:extLst>
              <a:ext uri="{FF2B5EF4-FFF2-40B4-BE49-F238E27FC236}">
                <a16:creationId xmlns:a16="http://schemas.microsoft.com/office/drawing/2014/main" id="{BC66F3A0-473C-1B9D-982E-A411710B5AB1}"/>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330578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DD4C-992A-1C6E-6D48-AC3E03878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BEB66-CCDC-1122-27B6-5AB87BE678CB}"/>
              </a:ext>
            </a:extLst>
          </p:cNvPr>
          <p:cNvSpPr>
            <a:spLocks noGrp="1"/>
          </p:cNvSpPr>
          <p:nvPr>
            <p:ph type="title"/>
          </p:nvPr>
        </p:nvSpPr>
        <p:spPr/>
        <p:txBody>
          <a:bodyPr/>
          <a:lstStyle/>
          <a:p>
            <a:pPr algn="ctr"/>
            <a:r>
              <a:rPr lang="en-AU" dirty="0"/>
              <a:t>Global influences on transport</a:t>
            </a:r>
          </a:p>
        </p:txBody>
      </p:sp>
      <p:sp>
        <p:nvSpPr>
          <p:cNvPr id="3" name="Content Placeholder 2">
            <a:extLst>
              <a:ext uri="{FF2B5EF4-FFF2-40B4-BE49-F238E27FC236}">
                <a16:creationId xmlns:a16="http://schemas.microsoft.com/office/drawing/2014/main" id="{CA36D6F4-1142-8500-398F-D3BC6B0FDF6F}"/>
              </a:ext>
            </a:extLst>
          </p:cNvPr>
          <p:cNvSpPr>
            <a:spLocks noGrp="1"/>
          </p:cNvSpPr>
          <p:nvPr>
            <p:ph sz="half" idx="1"/>
          </p:nvPr>
        </p:nvSpPr>
        <p:spPr>
          <a:xfrm>
            <a:off x="1981200" y="1196753"/>
            <a:ext cx="8229600" cy="4752529"/>
          </a:xfrm>
        </p:spPr>
        <p:txBody>
          <a:bodyPr>
            <a:normAutofit/>
          </a:bodyPr>
          <a:lstStyle/>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a:p>
            <a:pPr marL="0" indent="0">
              <a:buNone/>
            </a:pPr>
            <a:endParaRPr lang="en-AU" sz="1400" dirty="0">
              <a:solidFill>
                <a:srgbClr val="000000"/>
              </a:solidFill>
            </a:endParaRPr>
          </a:p>
        </p:txBody>
      </p:sp>
      <p:sp>
        <p:nvSpPr>
          <p:cNvPr id="5" name="TextBox 4">
            <a:extLst>
              <a:ext uri="{FF2B5EF4-FFF2-40B4-BE49-F238E27FC236}">
                <a16:creationId xmlns:a16="http://schemas.microsoft.com/office/drawing/2014/main" id="{FA0C3157-D51C-FCA0-A6B2-1E89E454B952}"/>
              </a:ext>
            </a:extLst>
          </p:cNvPr>
          <p:cNvSpPr txBox="1"/>
          <p:nvPr/>
        </p:nvSpPr>
        <p:spPr>
          <a:xfrm>
            <a:off x="6960096" y="6244396"/>
            <a:ext cx="1954105" cy="246221"/>
          </a:xfrm>
          <a:prstGeom prst="rect">
            <a:avLst/>
          </a:prstGeom>
          <a:noFill/>
        </p:spPr>
        <p:txBody>
          <a:bodyPr wrap="square" rtlCol="0">
            <a:spAutoFit/>
          </a:bodyPr>
          <a:lstStyle/>
          <a:p>
            <a:r>
              <a:rPr lang="en-AU" sz="1000" dirty="0">
                <a:solidFill>
                  <a:schemeClr val="bg1"/>
                </a:solidFill>
              </a:rPr>
              <a:t>Stage of inquiry – Finding out</a:t>
            </a:r>
          </a:p>
        </p:txBody>
      </p:sp>
      <p:graphicFrame>
        <p:nvGraphicFramePr>
          <p:cNvPr id="9" name="Table 8">
            <a:extLst>
              <a:ext uri="{FF2B5EF4-FFF2-40B4-BE49-F238E27FC236}">
                <a16:creationId xmlns:a16="http://schemas.microsoft.com/office/drawing/2014/main" id="{A07A5A3C-16D7-B099-1D04-F0AF6C701418}"/>
              </a:ext>
            </a:extLst>
          </p:cNvPr>
          <p:cNvGraphicFramePr>
            <a:graphicFrameLocks noGrp="1"/>
          </p:cNvGraphicFramePr>
          <p:nvPr>
            <p:extLst>
              <p:ext uri="{D42A27DB-BD31-4B8C-83A1-F6EECF244321}">
                <p14:modId xmlns:p14="http://schemas.microsoft.com/office/powerpoint/2010/main" val="3869409113"/>
              </p:ext>
            </p:extLst>
          </p:nvPr>
        </p:nvGraphicFramePr>
        <p:xfrm>
          <a:off x="2207568" y="1215763"/>
          <a:ext cx="6480720" cy="2573279"/>
        </p:xfrm>
        <a:graphic>
          <a:graphicData uri="http://schemas.openxmlformats.org/drawingml/2006/table">
            <a:tbl>
              <a:tblPr firstRow="1" bandRow="1">
                <a:tableStyleId>{D7AC3CCA-C797-4891-BE02-D94E43425B78}</a:tableStyleId>
              </a:tblPr>
              <a:tblGrid>
                <a:gridCol w="1512168">
                  <a:extLst>
                    <a:ext uri="{9D8B030D-6E8A-4147-A177-3AD203B41FA5}">
                      <a16:colId xmlns:a16="http://schemas.microsoft.com/office/drawing/2014/main" val="1168452621"/>
                    </a:ext>
                  </a:extLst>
                </a:gridCol>
                <a:gridCol w="2232248">
                  <a:extLst>
                    <a:ext uri="{9D8B030D-6E8A-4147-A177-3AD203B41FA5}">
                      <a16:colId xmlns:a16="http://schemas.microsoft.com/office/drawing/2014/main" val="3977143321"/>
                    </a:ext>
                  </a:extLst>
                </a:gridCol>
                <a:gridCol w="1584176">
                  <a:extLst>
                    <a:ext uri="{9D8B030D-6E8A-4147-A177-3AD203B41FA5}">
                      <a16:colId xmlns:a16="http://schemas.microsoft.com/office/drawing/2014/main" val="462990155"/>
                    </a:ext>
                  </a:extLst>
                </a:gridCol>
                <a:gridCol w="1152128">
                  <a:extLst>
                    <a:ext uri="{9D8B030D-6E8A-4147-A177-3AD203B41FA5}">
                      <a16:colId xmlns:a16="http://schemas.microsoft.com/office/drawing/2014/main" val="782695620"/>
                    </a:ext>
                  </a:extLst>
                </a:gridCol>
              </a:tblGrid>
              <a:tr h="757424">
                <a:tc>
                  <a:txBody>
                    <a:bodyPr/>
                    <a:lstStyle/>
                    <a:p>
                      <a:pPr algn="ctr"/>
                      <a:r>
                        <a:rPr lang="en-AU" dirty="0">
                          <a:solidFill>
                            <a:srgbClr val="000000"/>
                          </a:solidFill>
                        </a:rPr>
                        <a:t>Invention</a:t>
                      </a:r>
                    </a:p>
                  </a:txBody>
                  <a:tcPr/>
                </a:tc>
                <a:tc>
                  <a:txBody>
                    <a:bodyPr/>
                    <a:lstStyle/>
                    <a:p>
                      <a:pPr algn="ctr"/>
                      <a:r>
                        <a:rPr lang="en-AU" dirty="0">
                          <a:solidFill>
                            <a:srgbClr val="000000"/>
                          </a:solidFill>
                        </a:rPr>
                        <a:t>Inventors’ name or company</a:t>
                      </a:r>
                    </a:p>
                  </a:txBody>
                  <a:tcPr/>
                </a:tc>
                <a:tc>
                  <a:txBody>
                    <a:bodyPr/>
                    <a:lstStyle/>
                    <a:p>
                      <a:pPr algn="ctr"/>
                      <a:r>
                        <a:rPr lang="en-AU" dirty="0">
                          <a:solidFill>
                            <a:srgbClr val="000000"/>
                          </a:solidFill>
                        </a:rPr>
                        <a:t>Inventors' nationality</a:t>
                      </a:r>
                    </a:p>
                  </a:txBody>
                  <a:tcPr/>
                </a:tc>
                <a:tc>
                  <a:txBody>
                    <a:bodyPr/>
                    <a:lstStyle/>
                    <a:p>
                      <a:pPr algn="ctr"/>
                      <a:r>
                        <a:rPr lang="en-AU" dirty="0">
                          <a:solidFill>
                            <a:srgbClr val="000000"/>
                          </a:solidFill>
                        </a:rPr>
                        <a:t>Year</a:t>
                      </a:r>
                    </a:p>
                    <a:p>
                      <a:pPr algn="ctr"/>
                      <a:r>
                        <a:rPr lang="en-AU" dirty="0">
                          <a:solidFill>
                            <a:srgbClr val="000000"/>
                          </a:solidFill>
                        </a:rPr>
                        <a:t>invented</a:t>
                      </a:r>
                    </a:p>
                  </a:txBody>
                  <a:tcPr/>
                </a:tc>
                <a:extLst>
                  <a:ext uri="{0D108BD9-81ED-4DB2-BD59-A6C34878D82A}">
                    <a16:rowId xmlns:a16="http://schemas.microsoft.com/office/drawing/2014/main" val="727468271"/>
                  </a:ext>
                </a:extLst>
              </a:tr>
              <a:tr h="363171">
                <a:tc>
                  <a:txBody>
                    <a:bodyPr/>
                    <a:lstStyle/>
                    <a:p>
                      <a:r>
                        <a:rPr lang="en-AU" sz="1400" dirty="0">
                          <a:solidFill>
                            <a:srgbClr val="000000"/>
                          </a:solidFill>
                        </a:rPr>
                        <a:t>Car</a:t>
                      </a:r>
                    </a:p>
                  </a:txBody>
                  <a:tcPr/>
                </a:tc>
                <a:tc>
                  <a:txBody>
                    <a:bodyPr/>
                    <a:lstStyle/>
                    <a:p>
                      <a:r>
                        <a:rPr lang="en-AU" sz="1400" dirty="0">
                          <a:solidFill>
                            <a:srgbClr val="000000"/>
                          </a:solidFill>
                        </a:rPr>
                        <a:t>Carl Benz</a:t>
                      </a:r>
                    </a:p>
                  </a:txBody>
                  <a:tcPr/>
                </a:tc>
                <a:tc>
                  <a:txBody>
                    <a:bodyPr/>
                    <a:lstStyle/>
                    <a:p>
                      <a:r>
                        <a:rPr lang="en-AU" sz="1400" dirty="0">
                          <a:solidFill>
                            <a:srgbClr val="000000"/>
                          </a:solidFill>
                        </a:rPr>
                        <a:t>German</a:t>
                      </a:r>
                    </a:p>
                  </a:txBody>
                  <a:tcPr/>
                </a:tc>
                <a:tc>
                  <a:txBody>
                    <a:bodyPr/>
                    <a:lstStyle/>
                    <a:p>
                      <a:r>
                        <a:rPr lang="en-AU" sz="1400" dirty="0">
                          <a:solidFill>
                            <a:srgbClr val="000000"/>
                          </a:solidFill>
                          <a:hlinkClick r:id="rId2">
                            <a:extLst>
                              <a:ext uri="{A12FA001-AC4F-418D-AE19-62706E023703}">
                                <ahyp:hlinkClr xmlns:ahyp="http://schemas.microsoft.com/office/drawing/2018/hyperlinkcolor" val="tx"/>
                              </a:ext>
                            </a:extLst>
                          </a:hlinkClick>
                        </a:rPr>
                        <a:t>1885</a:t>
                      </a:r>
                      <a:endParaRPr lang="en-AU" sz="1400" dirty="0">
                        <a:solidFill>
                          <a:srgbClr val="000000"/>
                        </a:solidFill>
                      </a:endParaRPr>
                    </a:p>
                  </a:txBody>
                  <a:tcPr/>
                </a:tc>
                <a:extLst>
                  <a:ext uri="{0D108BD9-81ED-4DB2-BD59-A6C34878D82A}">
                    <a16:rowId xmlns:a16="http://schemas.microsoft.com/office/drawing/2014/main" val="1809858770"/>
                  </a:ext>
                </a:extLst>
              </a:tr>
              <a:tr h="363171">
                <a:tc>
                  <a:txBody>
                    <a:bodyPr/>
                    <a:lstStyle/>
                    <a:p>
                      <a:r>
                        <a:rPr lang="en-AU" sz="1400" dirty="0">
                          <a:solidFill>
                            <a:srgbClr val="000000"/>
                          </a:solidFill>
                        </a:rPr>
                        <a:t>Train </a:t>
                      </a:r>
                      <a:r>
                        <a:rPr lang="en-AU" sz="800" dirty="0">
                          <a:solidFill>
                            <a:srgbClr val="000000"/>
                          </a:solidFill>
                        </a:rPr>
                        <a:t>(Public passenger)</a:t>
                      </a:r>
                    </a:p>
                  </a:txBody>
                  <a:tcPr/>
                </a:tc>
                <a:tc>
                  <a:txBody>
                    <a:bodyPr/>
                    <a:lstStyle/>
                    <a:p>
                      <a:r>
                        <a:rPr lang="en-AU" sz="1400" dirty="0">
                          <a:solidFill>
                            <a:srgbClr val="000000"/>
                          </a:solidFill>
                        </a:rPr>
                        <a:t>George Stephenson </a:t>
                      </a:r>
                    </a:p>
                  </a:txBody>
                  <a:tcPr/>
                </a:tc>
                <a:tc>
                  <a:txBody>
                    <a:bodyPr/>
                    <a:lstStyle/>
                    <a:p>
                      <a:r>
                        <a:rPr lang="en-AU" sz="1400" dirty="0">
                          <a:solidFill>
                            <a:srgbClr val="000000"/>
                          </a:solidFill>
                        </a:rPr>
                        <a:t>English</a:t>
                      </a:r>
                    </a:p>
                  </a:txBody>
                  <a:tcPr/>
                </a:tc>
                <a:tc>
                  <a:txBody>
                    <a:bodyPr/>
                    <a:lstStyle/>
                    <a:p>
                      <a:r>
                        <a:rPr lang="en-AU" sz="1400" dirty="0">
                          <a:solidFill>
                            <a:srgbClr val="000000"/>
                          </a:solidFill>
                          <a:hlinkClick r:id="rId3">
                            <a:extLst>
                              <a:ext uri="{A12FA001-AC4F-418D-AE19-62706E023703}">
                                <ahyp:hlinkClr xmlns:ahyp="http://schemas.microsoft.com/office/drawing/2018/hyperlinkcolor" val="tx"/>
                              </a:ext>
                            </a:extLst>
                          </a:hlinkClick>
                        </a:rPr>
                        <a:t>1825</a:t>
                      </a:r>
                      <a:endParaRPr lang="en-AU" sz="1400" dirty="0">
                        <a:solidFill>
                          <a:srgbClr val="000000"/>
                        </a:solidFill>
                      </a:endParaRPr>
                    </a:p>
                  </a:txBody>
                  <a:tcPr/>
                </a:tc>
                <a:extLst>
                  <a:ext uri="{0D108BD9-81ED-4DB2-BD59-A6C34878D82A}">
                    <a16:rowId xmlns:a16="http://schemas.microsoft.com/office/drawing/2014/main" val="2759653957"/>
                  </a:ext>
                </a:extLst>
              </a:tr>
              <a:tr h="363171">
                <a:tc>
                  <a:txBody>
                    <a:bodyPr/>
                    <a:lstStyle/>
                    <a:p>
                      <a:r>
                        <a:rPr lang="en-AU" sz="1400" dirty="0">
                          <a:solidFill>
                            <a:srgbClr val="000000"/>
                          </a:solidFill>
                        </a:rPr>
                        <a:t>Bus (motorised)</a:t>
                      </a:r>
                    </a:p>
                  </a:txBody>
                  <a:tcPr/>
                </a:tc>
                <a:tc>
                  <a:txBody>
                    <a:bodyPr/>
                    <a:lstStyle/>
                    <a:p>
                      <a:r>
                        <a:rPr lang="en-AU" sz="1400" b="0" i="0" kern="1200" dirty="0">
                          <a:solidFill>
                            <a:srgbClr val="000000"/>
                          </a:solidFill>
                          <a:effectLst/>
                          <a:latin typeface="+mn-lt"/>
                          <a:ea typeface="+mn-ea"/>
                          <a:cs typeface="+mn-cs"/>
                        </a:rPr>
                        <a:t>Carl Benz</a:t>
                      </a:r>
                      <a:endParaRPr lang="en-AU" sz="1400" dirty="0">
                        <a:solidFill>
                          <a:srgbClr val="000000"/>
                        </a:solidFill>
                      </a:endParaRPr>
                    </a:p>
                  </a:txBody>
                  <a:tcPr/>
                </a:tc>
                <a:tc>
                  <a:txBody>
                    <a:bodyPr/>
                    <a:lstStyle/>
                    <a:p>
                      <a:r>
                        <a:rPr lang="en-AU" sz="1400" dirty="0">
                          <a:solidFill>
                            <a:srgbClr val="000000"/>
                          </a:solidFill>
                        </a:rPr>
                        <a:t>German</a:t>
                      </a:r>
                    </a:p>
                  </a:txBody>
                  <a:tcPr/>
                </a:tc>
                <a:tc>
                  <a:txBody>
                    <a:bodyPr/>
                    <a:lstStyle/>
                    <a:p>
                      <a:r>
                        <a:rPr lang="en-AU" sz="1400" dirty="0">
                          <a:solidFill>
                            <a:srgbClr val="000000"/>
                          </a:solidFill>
                          <a:hlinkClick r:id="rId4">
                            <a:extLst>
                              <a:ext uri="{A12FA001-AC4F-418D-AE19-62706E023703}">
                                <ahyp:hlinkClr xmlns:ahyp="http://schemas.microsoft.com/office/drawing/2018/hyperlinkcolor" val="tx"/>
                              </a:ext>
                            </a:extLst>
                          </a:hlinkClick>
                        </a:rPr>
                        <a:t>1895</a:t>
                      </a:r>
                      <a:endParaRPr lang="en-AU" sz="1400" dirty="0">
                        <a:solidFill>
                          <a:srgbClr val="000000"/>
                        </a:solidFill>
                      </a:endParaRPr>
                    </a:p>
                  </a:txBody>
                  <a:tcPr/>
                </a:tc>
                <a:extLst>
                  <a:ext uri="{0D108BD9-81ED-4DB2-BD59-A6C34878D82A}">
                    <a16:rowId xmlns:a16="http://schemas.microsoft.com/office/drawing/2014/main" val="1132856669"/>
                  </a:ext>
                </a:extLst>
              </a:tr>
              <a:tr h="363171">
                <a:tc>
                  <a:txBody>
                    <a:bodyPr/>
                    <a:lstStyle/>
                    <a:p>
                      <a:r>
                        <a:rPr lang="en-AU" sz="1400" dirty="0">
                          <a:solidFill>
                            <a:srgbClr val="000000"/>
                          </a:solidFill>
                        </a:rPr>
                        <a:t>Bike </a:t>
                      </a:r>
                      <a:r>
                        <a:rPr lang="en-AU" sz="1200" dirty="0">
                          <a:solidFill>
                            <a:srgbClr val="000000"/>
                          </a:solidFill>
                        </a:rPr>
                        <a:t>(with pedals)</a:t>
                      </a:r>
                    </a:p>
                  </a:txBody>
                  <a:tcPr/>
                </a:tc>
                <a:tc>
                  <a:txBody>
                    <a:bodyPr/>
                    <a:lstStyle/>
                    <a:p>
                      <a:r>
                        <a:rPr lang="en-AU" sz="1400" dirty="0">
                          <a:solidFill>
                            <a:srgbClr val="000000"/>
                          </a:solidFill>
                        </a:rPr>
                        <a:t>Kirkpatrick MacMillan</a:t>
                      </a:r>
                    </a:p>
                  </a:txBody>
                  <a:tcPr/>
                </a:tc>
                <a:tc>
                  <a:txBody>
                    <a:bodyPr/>
                    <a:lstStyle/>
                    <a:p>
                      <a:r>
                        <a:rPr lang="en-AU" sz="1400" dirty="0">
                          <a:solidFill>
                            <a:srgbClr val="000000"/>
                          </a:solidFill>
                        </a:rPr>
                        <a:t>Scottish</a:t>
                      </a:r>
                    </a:p>
                  </a:txBody>
                  <a:tcPr/>
                </a:tc>
                <a:tc>
                  <a:txBody>
                    <a:bodyPr/>
                    <a:lstStyle/>
                    <a:p>
                      <a:r>
                        <a:rPr lang="en-AU" sz="1400" dirty="0">
                          <a:solidFill>
                            <a:srgbClr val="000000"/>
                          </a:solidFill>
                          <a:hlinkClick r:id="rId5">
                            <a:extLst>
                              <a:ext uri="{A12FA001-AC4F-418D-AE19-62706E023703}">
                                <ahyp:hlinkClr xmlns:ahyp="http://schemas.microsoft.com/office/drawing/2018/hyperlinkcolor" val="tx"/>
                              </a:ext>
                            </a:extLst>
                          </a:hlinkClick>
                        </a:rPr>
                        <a:t>1839</a:t>
                      </a:r>
                      <a:endParaRPr lang="en-AU" sz="1400" dirty="0">
                        <a:solidFill>
                          <a:srgbClr val="000000"/>
                        </a:solidFill>
                      </a:endParaRPr>
                    </a:p>
                  </a:txBody>
                  <a:tcPr/>
                </a:tc>
                <a:extLst>
                  <a:ext uri="{0D108BD9-81ED-4DB2-BD59-A6C34878D82A}">
                    <a16:rowId xmlns:a16="http://schemas.microsoft.com/office/drawing/2014/main" val="4197335950"/>
                  </a:ext>
                </a:extLst>
              </a:tr>
              <a:tr h="363171">
                <a:tc>
                  <a:txBody>
                    <a:bodyPr/>
                    <a:lstStyle/>
                    <a:p>
                      <a:r>
                        <a:rPr lang="en-AU" sz="1400" dirty="0">
                          <a:solidFill>
                            <a:srgbClr val="000000"/>
                          </a:solidFill>
                        </a:rPr>
                        <a:t>Electric scooter</a:t>
                      </a:r>
                    </a:p>
                  </a:txBody>
                  <a:tcPr/>
                </a:tc>
                <a:tc>
                  <a:txBody>
                    <a:bodyPr/>
                    <a:lstStyle/>
                    <a:p>
                      <a:r>
                        <a:rPr lang="en-AU" sz="1400" dirty="0">
                          <a:solidFill>
                            <a:srgbClr val="000000"/>
                          </a:solidFill>
                        </a:rPr>
                        <a:t>Arthur Hugo Cecil Gibson</a:t>
                      </a:r>
                    </a:p>
                  </a:txBody>
                  <a:tcPr/>
                </a:tc>
                <a:tc>
                  <a:txBody>
                    <a:bodyPr/>
                    <a:lstStyle/>
                    <a:p>
                      <a:r>
                        <a:rPr lang="en-AU" sz="1400" dirty="0">
                          <a:solidFill>
                            <a:srgbClr val="000000"/>
                          </a:solidFill>
                        </a:rPr>
                        <a:t>English</a:t>
                      </a:r>
                    </a:p>
                  </a:txBody>
                  <a:tcPr/>
                </a:tc>
                <a:tc>
                  <a:txBody>
                    <a:bodyPr/>
                    <a:lstStyle/>
                    <a:p>
                      <a:r>
                        <a:rPr lang="en-AU" sz="1400" dirty="0">
                          <a:solidFill>
                            <a:srgbClr val="000000"/>
                          </a:solidFill>
                          <a:hlinkClick r:id="rId6">
                            <a:extLst>
                              <a:ext uri="{A12FA001-AC4F-418D-AE19-62706E023703}">
                                <ahyp:hlinkClr xmlns:ahyp="http://schemas.microsoft.com/office/drawing/2018/hyperlinkcolor" val="tx"/>
                              </a:ext>
                            </a:extLst>
                          </a:hlinkClick>
                        </a:rPr>
                        <a:t>1913</a:t>
                      </a:r>
                      <a:endParaRPr lang="en-AU" sz="1400" dirty="0">
                        <a:solidFill>
                          <a:srgbClr val="000000"/>
                        </a:solidFill>
                      </a:endParaRPr>
                    </a:p>
                  </a:txBody>
                  <a:tcPr/>
                </a:tc>
                <a:extLst>
                  <a:ext uri="{0D108BD9-81ED-4DB2-BD59-A6C34878D82A}">
                    <a16:rowId xmlns:a16="http://schemas.microsoft.com/office/drawing/2014/main" val="1981255939"/>
                  </a:ext>
                </a:extLst>
              </a:tr>
            </a:tbl>
          </a:graphicData>
        </a:graphic>
      </p:graphicFrame>
      <p:graphicFrame>
        <p:nvGraphicFramePr>
          <p:cNvPr id="10" name="Table 9">
            <a:extLst>
              <a:ext uri="{FF2B5EF4-FFF2-40B4-BE49-F238E27FC236}">
                <a16:creationId xmlns:a16="http://schemas.microsoft.com/office/drawing/2014/main" id="{A1223748-D583-20FC-8762-4CB1B4187DE3}"/>
              </a:ext>
            </a:extLst>
          </p:cNvPr>
          <p:cNvGraphicFramePr>
            <a:graphicFrameLocks noGrp="1"/>
          </p:cNvGraphicFramePr>
          <p:nvPr>
            <p:extLst>
              <p:ext uri="{D42A27DB-BD31-4B8C-83A1-F6EECF244321}">
                <p14:modId xmlns:p14="http://schemas.microsoft.com/office/powerpoint/2010/main" val="3237348366"/>
              </p:ext>
            </p:extLst>
          </p:nvPr>
        </p:nvGraphicFramePr>
        <p:xfrm>
          <a:off x="2207568" y="3789042"/>
          <a:ext cx="6480720" cy="1584175"/>
        </p:xfrm>
        <a:graphic>
          <a:graphicData uri="http://schemas.openxmlformats.org/drawingml/2006/table">
            <a:tbl>
              <a:tblPr firstRow="1" bandRow="1">
                <a:tableStyleId>{D7AC3CCA-C797-4891-BE02-D94E43425B78}</a:tableStyleId>
              </a:tblPr>
              <a:tblGrid>
                <a:gridCol w="1512168">
                  <a:extLst>
                    <a:ext uri="{9D8B030D-6E8A-4147-A177-3AD203B41FA5}">
                      <a16:colId xmlns:a16="http://schemas.microsoft.com/office/drawing/2014/main" val="841322787"/>
                    </a:ext>
                  </a:extLst>
                </a:gridCol>
                <a:gridCol w="2232248">
                  <a:extLst>
                    <a:ext uri="{9D8B030D-6E8A-4147-A177-3AD203B41FA5}">
                      <a16:colId xmlns:a16="http://schemas.microsoft.com/office/drawing/2014/main" val="1658437029"/>
                    </a:ext>
                  </a:extLst>
                </a:gridCol>
                <a:gridCol w="1584176">
                  <a:extLst>
                    <a:ext uri="{9D8B030D-6E8A-4147-A177-3AD203B41FA5}">
                      <a16:colId xmlns:a16="http://schemas.microsoft.com/office/drawing/2014/main" val="728100513"/>
                    </a:ext>
                  </a:extLst>
                </a:gridCol>
                <a:gridCol w="1152128">
                  <a:extLst>
                    <a:ext uri="{9D8B030D-6E8A-4147-A177-3AD203B41FA5}">
                      <a16:colId xmlns:a16="http://schemas.microsoft.com/office/drawing/2014/main" val="599787150"/>
                    </a:ext>
                  </a:extLst>
                </a:gridCol>
              </a:tblGrid>
              <a:tr h="377098">
                <a:tc>
                  <a:txBody>
                    <a:bodyPr/>
                    <a:lstStyle/>
                    <a:p>
                      <a:r>
                        <a:rPr lang="en-AU" sz="1400" b="0" dirty="0">
                          <a:solidFill>
                            <a:srgbClr val="000000"/>
                          </a:solidFill>
                        </a:rPr>
                        <a:t>Taxi </a:t>
                      </a:r>
                      <a:r>
                        <a:rPr lang="en-AU" sz="1100" b="0" dirty="0">
                          <a:solidFill>
                            <a:srgbClr val="000000"/>
                          </a:solidFill>
                        </a:rPr>
                        <a:t>(two-way radio)</a:t>
                      </a:r>
                    </a:p>
                  </a:txBody>
                  <a:tcPr/>
                </a:tc>
                <a:tc>
                  <a:txBody>
                    <a:bodyPr/>
                    <a:lstStyle/>
                    <a:p>
                      <a:r>
                        <a:rPr lang="en-AU" sz="1400" b="0" dirty="0">
                          <a:solidFill>
                            <a:srgbClr val="000000"/>
                          </a:solidFill>
                        </a:rPr>
                        <a:t>Yellow Cab Co</a:t>
                      </a:r>
                    </a:p>
                  </a:txBody>
                  <a:tcPr/>
                </a:tc>
                <a:tc>
                  <a:txBody>
                    <a:bodyPr/>
                    <a:lstStyle/>
                    <a:p>
                      <a:r>
                        <a:rPr lang="en-AU" sz="1400" b="0" dirty="0">
                          <a:solidFill>
                            <a:srgbClr val="000000"/>
                          </a:solidFill>
                        </a:rPr>
                        <a:t>American</a:t>
                      </a:r>
                    </a:p>
                  </a:txBody>
                  <a:tcPr/>
                </a:tc>
                <a:tc>
                  <a:txBody>
                    <a:bodyPr/>
                    <a:lstStyle/>
                    <a:p>
                      <a:r>
                        <a:rPr lang="en-AU" sz="1400" b="0" dirty="0">
                          <a:solidFill>
                            <a:srgbClr val="000000"/>
                          </a:solidFill>
                          <a:hlinkClick r:id="rId7">
                            <a:extLst>
                              <a:ext uri="{A12FA001-AC4F-418D-AE19-62706E023703}">
                                <ahyp:hlinkClr xmlns:ahyp="http://schemas.microsoft.com/office/drawing/2018/hyperlinkcolor" val="tx"/>
                              </a:ext>
                            </a:extLst>
                          </a:hlinkClick>
                        </a:rPr>
                        <a:t>1944</a:t>
                      </a:r>
                      <a:endParaRPr lang="en-AU" sz="1400" b="0" dirty="0">
                        <a:solidFill>
                          <a:srgbClr val="000000"/>
                        </a:solidFill>
                      </a:endParaRPr>
                    </a:p>
                  </a:txBody>
                  <a:tcPr/>
                </a:tc>
                <a:extLst>
                  <a:ext uri="{0D108BD9-81ED-4DB2-BD59-A6C34878D82A}">
                    <a16:rowId xmlns:a16="http://schemas.microsoft.com/office/drawing/2014/main" val="1175719673"/>
                  </a:ext>
                </a:extLst>
              </a:tr>
              <a:tr h="389705">
                <a:tc>
                  <a:txBody>
                    <a:bodyPr/>
                    <a:lstStyle/>
                    <a:p>
                      <a:r>
                        <a:rPr lang="en-AU" sz="1400" dirty="0">
                          <a:solidFill>
                            <a:srgbClr val="000000"/>
                          </a:solidFill>
                        </a:rPr>
                        <a:t>Uber</a:t>
                      </a:r>
                    </a:p>
                  </a:txBody>
                  <a:tcPr/>
                </a:tc>
                <a:tc>
                  <a:txBody>
                    <a:bodyPr/>
                    <a:lstStyle/>
                    <a:p>
                      <a:r>
                        <a:rPr lang="en-AU" sz="1400" dirty="0">
                          <a:solidFill>
                            <a:srgbClr val="000000"/>
                          </a:solidFill>
                        </a:rPr>
                        <a:t>Garrett Camp </a:t>
                      </a:r>
                    </a:p>
                  </a:txBody>
                  <a:tcPr/>
                </a:tc>
                <a:tc>
                  <a:txBody>
                    <a:bodyPr/>
                    <a:lstStyle/>
                    <a:p>
                      <a:r>
                        <a:rPr lang="en-AU" sz="1400" dirty="0">
                          <a:solidFill>
                            <a:srgbClr val="000000"/>
                          </a:solidFill>
                        </a:rPr>
                        <a:t>French Canadian</a:t>
                      </a:r>
                    </a:p>
                  </a:txBody>
                  <a:tcPr/>
                </a:tc>
                <a:tc>
                  <a:txBody>
                    <a:bodyPr/>
                    <a:lstStyle/>
                    <a:p>
                      <a:r>
                        <a:rPr lang="en-AU" sz="1400" dirty="0">
                          <a:solidFill>
                            <a:srgbClr val="000000"/>
                          </a:solidFill>
                          <a:hlinkClick r:id="rId8">
                            <a:extLst>
                              <a:ext uri="{A12FA001-AC4F-418D-AE19-62706E023703}">
                                <ahyp:hlinkClr xmlns:ahyp="http://schemas.microsoft.com/office/drawing/2018/hyperlinkcolor" val="tx"/>
                              </a:ext>
                            </a:extLst>
                          </a:hlinkClick>
                        </a:rPr>
                        <a:t>2009</a:t>
                      </a:r>
                      <a:endParaRPr lang="en-AU" sz="1400" dirty="0">
                        <a:solidFill>
                          <a:srgbClr val="000000"/>
                        </a:solidFill>
                      </a:endParaRPr>
                    </a:p>
                  </a:txBody>
                  <a:tcPr/>
                </a:tc>
                <a:extLst>
                  <a:ext uri="{0D108BD9-81ED-4DB2-BD59-A6C34878D82A}">
                    <a16:rowId xmlns:a16="http://schemas.microsoft.com/office/drawing/2014/main" val="2543885669"/>
                  </a:ext>
                </a:extLst>
              </a:tr>
              <a:tr h="427667">
                <a:tc>
                  <a:txBody>
                    <a:bodyPr/>
                    <a:lstStyle/>
                    <a:p>
                      <a:r>
                        <a:rPr lang="en-AU" sz="1400" dirty="0">
                          <a:solidFill>
                            <a:srgbClr val="000000"/>
                          </a:solidFill>
                        </a:rPr>
                        <a:t>Motorbike</a:t>
                      </a:r>
                    </a:p>
                  </a:txBody>
                  <a:tcPr/>
                </a:tc>
                <a:tc>
                  <a:txBody>
                    <a:bodyPr/>
                    <a:lstStyle/>
                    <a:p>
                      <a:r>
                        <a:rPr lang="en-AU" sz="1400" dirty="0">
                          <a:solidFill>
                            <a:srgbClr val="000000"/>
                          </a:solidFill>
                        </a:rPr>
                        <a:t>G Dimler and W Maybach </a:t>
                      </a:r>
                    </a:p>
                  </a:txBody>
                  <a:tcPr/>
                </a:tc>
                <a:tc>
                  <a:txBody>
                    <a:bodyPr/>
                    <a:lstStyle/>
                    <a:p>
                      <a:r>
                        <a:rPr lang="en-AU" sz="1400" dirty="0">
                          <a:solidFill>
                            <a:srgbClr val="000000"/>
                          </a:solidFill>
                        </a:rPr>
                        <a:t>German</a:t>
                      </a:r>
                    </a:p>
                  </a:txBody>
                  <a:tcPr/>
                </a:tc>
                <a:tc>
                  <a:txBody>
                    <a:bodyPr/>
                    <a:lstStyle/>
                    <a:p>
                      <a:r>
                        <a:rPr lang="en-AU" sz="1400" dirty="0">
                          <a:solidFill>
                            <a:srgbClr val="000000"/>
                          </a:solidFill>
                          <a:hlinkClick r:id="rId9">
                            <a:extLst>
                              <a:ext uri="{A12FA001-AC4F-418D-AE19-62706E023703}">
                                <ahyp:hlinkClr xmlns:ahyp="http://schemas.microsoft.com/office/drawing/2018/hyperlinkcolor" val="tx"/>
                              </a:ext>
                            </a:extLst>
                          </a:hlinkClick>
                        </a:rPr>
                        <a:t>1885</a:t>
                      </a:r>
                      <a:endParaRPr lang="en-AU" sz="1400" dirty="0">
                        <a:solidFill>
                          <a:srgbClr val="000000"/>
                        </a:solidFill>
                      </a:endParaRPr>
                    </a:p>
                  </a:txBody>
                  <a:tcPr/>
                </a:tc>
                <a:extLst>
                  <a:ext uri="{0D108BD9-81ED-4DB2-BD59-A6C34878D82A}">
                    <a16:rowId xmlns:a16="http://schemas.microsoft.com/office/drawing/2014/main" val="365852844"/>
                  </a:ext>
                </a:extLst>
              </a:tr>
              <a:tr h="389705">
                <a:tc>
                  <a:txBody>
                    <a:bodyPr/>
                    <a:lstStyle/>
                    <a:p>
                      <a:r>
                        <a:rPr lang="en-AU" sz="1400" dirty="0">
                          <a:solidFill>
                            <a:srgbClr val="000000"/>
                          </a:solidFill>
                        </a:rPr>
                        <a:t>Tram (electric)</a:t>
                      </a:r>
                    </a:p>
                  </a:txBody>
                  <a:tcPr/>
                </a:tc>
                <a:tc>
                  <a:txBody>
                    <a:bodyPr/>
                    <a:lstStyle/>
                    <a:p>
                      <a:r>
                        <a:rPr lang="en-AU" sz="1400" dirty="0">
                          <a:solidFill>
                            <a:srgbClr val="000000"/>
                          </a:solidFill>
                        </a:rPr>
                        <a:t>Volk’s electric railway</a:t>
                      </a:r>
                    </a:p>
                  </a:txBody>
                  <a:tcPr/>
                </a:tc>
                <a:tc>
                  <a:txBody>
                    <a:bodyPr/>
                    <a:lstStyle/>
                    <a:p>
                      <a:r>
                        <a:rPr lang="en-AU" sz="1400" dirty="0">
                          <a:solidFill>
                            <a:srgbClr val="000000"/>
                          </a:solidFill>
                        </a:rPr>
                        <a:t>English</a:t>
                      </a:r>
                    </a:p>
                  </a:txBody>
                  <a:tcPr/>
                </a:tc>
                <a:tc>
                  <a:txBody>
                    <a:bodyPr/>
                    <a:lstStyle/>
                    <a:p>
                      <a:r>
                        <a:rPr lang="en-AU" sz="1400" dirty="0">
                          <a:solidFill>
                            <a:srgbClr val="000000"/>
                          </a:solidFill>
                          <a:hlinkClick r:id="rId10">
                            <a:extLst>
                              <a:ext uri="{A12FA001-AC4F-418D-AE19-62706E023703}">
                                <ahyp:hlinkClr xmlns:ahyp="http://schemas.microsoft.com/office/drawing/2018/hyperlinkcolor" val="tx"/>
                              </a:ext>
                            </a:extLst>
                          </a:hlinkClick>
                        </a:rPr>
                        <a:t>1883</a:t>
                      </a:r>
                      <a:endParaRPr lang="en-AU" sz="1400" dirty="0">
                        <a:solidFill>
                          <a:srgbClr val="000000"/>
                        </a:solidFill>
                      </a:endParaRPr>
                    </a:p>
                  </a:txBody>
                  <a:tcPr/>
                </a:tc>
                <a:extLst>
                  <a:ext uri="{0D108BD9-81ED-4DB2-BD59-A6C34878D82A}">
                    <a16:rowId xmlns:a16="http://schemas.microsoft.com/office/drawing/2014/main" val="494444336"/>
                  </a:ext>
                </a:extLst>
              </a:tr>
            </a:tbl>
          </a:graphicData>
        </a:graphic>
      </p:graphicFrame>
      <p:graphicFrame>
        <p:nvGraphicFramePr>
          <p:cNvPr id="11" name="Table 10">
            <a:extLst>
              <a:ext uri="{FF2B5EF4-FFF2-40B4-BE49-F238E27FC236}">
                <a16:creationId xmlns:a16="http://schemas.microsoft.com/office/drawing/2014/main" id="{FBBDB227-3930-8C53-47CC-BC5D5DBBC459}"/>
              </a:ext>
            </a:extLst>
          </p:cNvPr>
          <p:cNvGraphicFramePr>
            <a:graphicFrameLocks noGrp="1"/>
          </p:cNvGraphicFramePr>
          <p:nvPr>
            <p:extLst>
              <p:ext uri="{D42A27DB-BD31-4B8C-83A1-F6EECF244321}">
                <p14:modId xmlns:p14="http://schemas.microsoft.com/office/powerpoint/2010/main" val="3969284443"/>
              </p:ext>
            </p:extLst>
          </p:nvPr>
        </p:nvGraphicFramePr>
        <p:xfrm>
          <a:off x="8688288" y="1219517"/>
          <a:ext cx="1296144" cy="2573279"/>
        </p:xfrm>
        <a:graphic>
          <a:graphicData uri="http://schemas.openxmlformats.org/drawingml/2006/table">
            <a:tbl>
              <a:tblPr firstRow="1" bandRow="1">
                <a:tableStyleId>{D7AC3CCA-C797-4891-BE02-D94E43425B78}</a:tableStyleId>
              </a:tblPr>
              <a:tblGrid>
                <a:gridCol w="1296144">
                  <a:extLst>
                    <a:ext uri="{9D8B030D-6E8A-4147-A177-3AD203B41FA5}">
                      <a16:colId xmlns:a16="http://schemas.microsoft.com/office/drawing/2014/main" val="1083617067"/>
                    </a:ext>
                  </a:extLst>
                </a:gridCol>
              </a:tblGrid>
              <a:tr h="757424">
                <a:tc>
                  <a:txBody>
                    <a:bodyPr/>
                    <a:lstStyle/>
                    <a:p>
                      <a:pPr algn="ctr"/>
                      <a:r>
                        <a:rPr lang="en-AU" dirty="0">
                          <a:solidFill>
                            <a:srgbClr val="000000"/>
                          </a:solidFill>
                        </a:rPr>
                        <a:t>Year in</a:t>
                      </a:r>
                    </a:p>
                    <a:p>
                      <a:pPr algn="ctr"/>
                      <a:r>
                        <a:rPr lang="en-AU" dirty="0">
                          <a:solidFill>
                            <a:srgbClr val="000000"/>
                          </a:solidFill>
                        </a:rPr>
                        <a:t>Canberra</a:t>
                      </a:r>
                    </a:p>
                  </a:txBody>
                  <a:tcPr/>
                </a:tc>
                <a:extLst>
                  <a:ext uri="{0D108BD9-81ED-4DB2-BD59-A6C34878D82A}">
                    <a16:rowId xmlns:a16="http://schemas.microsoft.com/office/drawing/2014/main" val="955140913"/>
                  </a:ext>
                </a:extLst>
              </a:tr>
              <a:tr h="363171">
                <a:tc>
                  <a:txBody>
                    <a:bodyPr/>
                    <a:lstStyle/>
                    <a:p>
                      <a:r>
                        <a:rPr lang="en-AU" sz="1400" dirty="0">
                          <a:solidFill>
                            <a:srgbClr val="000000"/>
                          </a:solidFill>
                        </a:rPr>
                        <a:t>1920</a:t>
                      </a:r>
                    </a:p>
                  </a:txBody>
                  <a:tcPr/>
                </a:tc>
                <a:extLst>
                  <a:ext uri="{0D108BD9-81ED-4DB2-BD59-A6C34878D82A}">
                    <a16:rowId xmlns:a16="http://schemas.microsoft.com/office/drawing/2014/main" val="2512543886"/>
                  </a:ext>
                </a:extLst>
              </a:tr>
              <a:tr h="363171">
                <a:tc>
                  <a:txBody>
                    <a:bodyPr/>
                    <a:lstStyle/>
                    <a:p>
                      <a:r>
                        <a:rPr lang="en-AU" sz="1400" dirty="0">
                          <a:solidFill>
                            <a:srgbClr val="000000"/>
                          </a:solidFill>
                          <a:hlinkClick r:id="rId11">
                            <a:extLst>
                              <a:ext uri="{A12FA001-AC4F-418D-AE19-62706E023703}">
                                <ahyp:hlinkClr xmlns:ahyp="http://schemas.microsoft.com/office/drawing/2018/hyperlinkcolor" val="tx"/>
                              </a:ext>
                            </a:extLst>
                          </a:hlinkClick>
                        </a:rPr>
                        <a:t>1923</a:t>
                      </a:r>
                      <a:endParaRPr lang="en-AU" sz="1400" dirty="0">
                        <a:solidFill>
                          <a:srgbClr val="000000"/>
                        </a:solidFill>
                      </a:endParaRPr>
                    </a:p>
                  </a:txBody>
                  <a:tcPr/>
                </a:tc>
                <a:extLst>
                  <a:ext uri="{0D108BD9-81ED-4DB2-BD59-A6C34878D82A}">
                    <a16:rowId xmlns:a16="http://schemas.microsoft.com/office/drawing/2014/main" val="2052497290"/>
                  </a:ext>
                </a:extLst>
              </a:tr>
              <a:tr h="363171">
                <a:tc>
                  <a:txBody>
                    <a:bodyPr/>
                    <a:lstStyle/>
                    <a:p>
                      <a:r>
                        <a:rPr lang="en-AU" sz="1400" dirty="0">
                          <a:solidFill>
                            <a:srgbClr val="000000"/>
                          </a:solidFill>
                          <a:hlinkClick r:id="rId12">
                            <a:extLst>
                              <a:ext uri="{A12FA001-AC4F-418D-AE19-62706E023703}">
                                <ahyp:hlinkClr xmlns:ahyp="http://schemas.microsoft.com/office/drawing/2018/hyperlinkcolor" val="tx"/>
                              </a:ext>
                            </a:extLst>
                          </a:hlinkClick>
                        </a:rPr>
                        <a:t>1922</a:t>
                      </a:r>
                      <a:endParaRPr lang="en-AU" sz="1400" dirty="0">
                        <a:solidFill>
                          <a:srgbClr val="000000"/>
                        </a:solidFill>
                      </a:endParaRPr>
                    </a:p>
                  </a:txBody>
                  <a:tcPr/>
                </a:tc>
                <a:extLst>
                  <a:ext uri="{0D108BD9-81ED-4DB2-BD59-A6C34878D82A}">
                    <a16:rowId xmlns:a16="http://schemas.microsoft.com/office/drawing/2014/main" val="2876804222"/>
                  </a:ext>
                </a:extLst>
              </a:tr>
              <a:tr h="363171">
                <a:tc>
                  <a:txBody>
                    <a:bodyPr/>
                    <a:lstStyle/>
                    <a:p>
                      <a:r>
                        <a:rPr lang="en-AU" sz="1100" dirty="0">
                          <a:solidFill>
                            <a:srgbClr val="000000"/>
                          </a:solidFill>
                        </a:rPr>
                        <a:t>Estimate </a:t>
                      </a:r>
                      <a:r>
                        <a:rPr lang="en-AU" sz="1100" dirty="0">
                          <a:solidFill>
                            <a:srgbClr val="000000"/>
                          </a:solidFill>
                          <a:hlinkClick r:id="rId13">
                            <a:extLst>
                              <a:ext uri="{A12FA001-AC4F-418D-AE19-62706E023703}">
                                <ahyp:hlinkClr xmlns:ahyp="http://schemas.microsoft.com/office/drawing/2018/hyperlinkcolor" val="tx"/>
                              </a:ext>
                            </a:extLst>
                          </a:hlinkClick>
                        </a:rPr>
                        <a:t>1899</a:t>
                      </a:r>
                      <a:endParaRPr lang="en-AU" sz="1100" dirty="0">
                        <a:solidFill>
                          <a:srgbClr val="000000"/>
                        </a:solidFill>
                      </a:endParaRPr>
                    </a:p>
                  </a:txBody>
                  <a:tcPr/>
                </a:tc>
                <a:extLst>
                  <a:ext uri="{0D108BD9-81ED-4DB2-BD59-A6C34878D82A}">
                    <a16:rowId xmlns:a16="http://schemas.microsoft.com/office/drawing/2014/main" val="3299924759"/>
                  </a:ext>
                </a:extLst>
              </a:tr>
              <a:tr h="363171">
                <a:tc>
                  <a:txBody>
                    <a:bodyPr/>
                    <a:lstStyle/>
                    <a:p>
                      <a:r>
                        <a:rPr lang="en-AU" sz="1400" dirty="0">
                          <a:solidFill>
                            <a:srgbClr val="000000"/>
                          </a:solidFill>
                          <a:hlinkClick r:id="rId14">
                            <a:extLst>
                              <a:ext uri="{A12FA001-AC4F-418D-AE19-62706E023703}">
                                <ahyp:hlinkClr xmlns:ahyp="http://schemas.microsoft.com/office/drawing/2018/hyperlinkcolor" val="tx"/>
                              </a:ext>
                            </a:extLst>
                          </a:hlinkClick>
                        </a:rPr>
                        <a:t>2020</a:t>
                      </a:r>
                      <a:endParaRPr lang="en-AU" sz="1400" dirty="0">
                        <a:solidFill>
                          <a:srgbClr val="000000"/>
                        </a:solidFill>
                      </a:endParaRPr>
                    </a:p>
                  </a:txBody>
                  <a:tcPr/>
                </a:tc>
                <a:extLst>
                  <a:ext uri="{0D108BD9-81ED-4DB2-BD59-A6C34878D82A}">
                    <a16:rowId xmlns:a16="http://schemas.microsoft.com/office/drawing/2014/main" val="542989837"/>
                  </a:ext>
                </a:extLst>
              </a:tr>
            </a:tbl>
          </a:graphicData>
        </a:graphic>
      </p:graphicFrame>
      <p:graphicFrame>
        <p:nvGraphicFramePr>
          <p:cNvPr id="12" name="Table 11">
            <a:extLst>
              <a:ext uri="{FF2B5EF4-FFF2-40B4-BE49-F238E27FC236}">
                <a16:creationId xmlns:a16="http://schemas.microsoft.com/office/drawing/2014/main" id="{2D19A30E-BEC5-0C0B-A170-081D0D1F11C4}"/>
              </a:ext>
            </a:extLst>
          </p:cNvPr>
          <p:cNvGraphicFramePr>
            <a:graphicFrameLocks noGrp="1"/>
          </p:cNvGraphicFramePr>
          <p:nvPr>
            <p:extLst>
              <p:ext uri="{D42A27DB-BD31-4B8C-83A1-F6EECF244321}">
                <p14:modId xmlns:p14="http://schemas.microsoft.com/office/powerpoint/2010/main" val="3893727941"/>
              </p:ext>
            </p:extLst>
          </p:nvPr>
        </p:nvGraphicFramePr>
        <p:xfrm>
          <a:off x="8688288" y="3789041"/>
          <a:ext cx="1296144" cy="1584176"/>
        </p:xfrm>
        <a:graphic>
          <a:graphicData uri="http://schemas.openxmlformats.org/drawingml/2006/table">
            <a:tbl>
              <a:tblPr firstRow="1" bandRow="1">
                <a:tableStyleId>{D7AC3CCA-C797-4891-BE02-D94E43425B78}</a:tableStyleId>
              </a:tblPr>
              <a:tblGrid>
                <a:gridCol w="1296144">
                  <a:extLst>
                    <a:ext uri="{9D8B030D-6E8A-4147-A177-3AD203B41FA5}">
                      <a16:colId xmlns:a16="http://schemas.microsoft.com/office/drawing/2014/main" val="1927619328"/>
                    </a:ext>
                  </a:extLst>
                </a:gridCol>
              </a:tblGrid>
              <a:tr h="386357">
                <a:tc>
                  <a:txBody>
                    <a:bodyPr/>
                    <a:lstStyle/>
                    <a:p>
                      <a:r>
                        <a:rPr lang="en-AU" sz="1400" b="0" dirty="0">
                          <a:solidFill>
                            <a:srgbClr val="000000"/>
                          </a:solidFill>
                          <a:hlinkClick r:id="rId15">
                            <a:extLst>
                              <a:ext uri="{A12FA001-AC4F-418D-AE19-62706E023703}">
                                <ahyp:hlinkClr xmlns:ahyp="http://schemas.microsoft.com/office/drawing/2018/hyperlinkcolor" val="tx"/>
                              </a:ext>
                            </a:extLst>
                          </a:hlinkClick>
                        </a:rPr>
                        <a:t>1956</a:t>
                      </a:r>
                      <a:endParaRPr lang="en-AU" sz="1400" b="0" dirty="0">
                        <a:solidFill>
                          <a:srgbClr val="000000"/>
                        </a:solidFill>
                      </a:endParaRPr>
                    </a:p>
                  </a:txBody>
                  <a:tcPr/>
                </a:tc>
                <a:extLst>
                  <a:ext uri="{0D108BD9-81ED-4DB2-BD59-A6C34878D82A}">
                    <a16:rowId xmlns:a16="http://schemas.microsoft.com/office/drawing/2014/main" val="3005805455"/>
                  </a:ext>
                </a:extLst>
              </a:tr>
              <a:tr h="399273">
                <a:tc>
                  <a:txBody>
                    <a:bodyPr/>
                    <a:lstStyle/>
                    <a:p>
                      <a:r>
                        <a:rPr lang="en-AU" sz="1400" dirty="0">
                          <a:solidFill>
                            <a:srgbClr val="000000"/>
                          </a:solidFill>
                          <a:hlinkClick r:id="rId16">
                            <a:extLst>
                              <a:ext uri="{A12FA001-AC4F-418D-AE19-62706E023703}">
                                <ahyp:hlinkClr xmlns:ahyp="http://schemas.microsoft.com/office/drawing/2018/hyperlinkcolor" val="tx"/>
                              </a:ext>
                            </a:extLst>
                          </a:hlinkClick>
                        </a:rPr>
                        <a:t>2015</a:t>
                      </a:r>
                      <a:endParaRPr lang="en-AU" sz="1400" dirty="0">
                        <a:solidFill>
                          <a:srgbClr val="000000"/>
                        </a:solidFill>
                      </a:endParaRPr>
                    </a:p>
                  </a:txBody>
                  <a:tcPr/>
                </a:tc>
                <a:extLst>
                  <a:ext uri="{0D108BD9-81ED-4DB2-BD59-A6C34878D82A}">
                    <a16:rowId xmlns:a16="http://schemas.microsoft.com/office/drawing/2014/main" val="1975015261"/>
                  </a:ext>
                </a:extLst>
              </a:tr>
              <a:tr h="399273">
                <a:tc>
                  <a:txBody>
                    <a:bodyPr/>
                    <a:lstStyle/>
                    <a:p>
                      <a:r>
                        <a:rPr lang="en-AU" sz="1100" dirty="0">
                          <a:solidFill>
                            <a:srgbClr val="000000"/>
                          </a:solidFill>
                        </a:rPr>
                        <a:t>Australia </a:t>
                      </a:r>
                      <a:r>
                        <a:rPr lang="en-AU" sz="1400" dirty="0">
                          <a:solidFill>
                            <a:srgbClr val="000000"/>
                          </a:solidFill>
                          <a:hlinkClick r:id="rId17">
                            <a:extLst>
                              <a:ext uri="{A12FA001-AC4F-418D-AE19-62706E023703}">
                                <ahyp:hlinkClr xmlns:ahyp="http://schemas.microsoft.com/office/drawing/2018/hyperlinkcolor" val="tx"/>
                              </a:ext>
                            </a:extLst>
                          </a:hlinkClick>
                        </a:rPr>
                        <a:t>1898</a:t>
                      </a:r>
                      <a:endParaRPr lang="en-AU" sz="1400" dirty="0">
                        <a:solidFill>
                          <a:srgbClr val="000000"/>
                        </a:solidFill>
                      </a:endParaRPr>
                    </a:p>
                  </a:txBody>
                  <a:tcPr/>
                </a:tc>
                <a:extLst>
                  <a:ext uri="{0D108BD9-81ED-4DB2-BD59-A6C34878D82A}">
                    <a16:rowId xmlns:a16="http://schemas.microsoft.com/office/drawing/2014/main" val="739141101"/>
                  </a:ext>
                </a:extLst>
              </a:tr>
              <a:tr h="399273">
                <a:tc>
                  <a:txBody>
                    <a:bodyPr/>
                    <a:lstStyle/>
                    <a:p>
                      <a:r>
                        <a:rPr lang="en-AU" sz="1400" dirty="0">
                          <a:solidFill>
                            <a:srgbClr val="000000"/>
                          </a:solidFill>
                          <a:hlinkClick r:id="rId18">
                            <a:extLst>
                              <a:ext uri="{A12FA001-AC4F-418D-AE19-62706E023703}">
                                <ahyp:hlinkClr xmlns:ahyp="http://schemas.microsoft.com/office/drawing/2018/hyperlinkcolor" val="tx"/>
                              </a:ext>
                            </a:extLst>
                          </a:hlinkClick>
                        </a:rPr>
                        <a:t>2019</a:t>
                      </a:r>
                      <a:endParaRPr lang="en-AU" sz="1400" dirty="0">
                        <a:solidFill>
                          <a:srgbClr val="000000"/>
                        </a:solidFill>
                      </a:endParaRPr>
                    </a:p>
                  </a:txBody>
                  <a:tcPr/>
                </a:tc>
                <a:extLst>
                  <a:ext uri="{0D108BD9-81ED-4DB2-BD59-A6C34878D82A}">
                    <a16:rowId xmlns:a16="http://schemas.microsoft.com/office/drawing/2014/main" val="1144581310"/>
                  </a:ext>
                </a:extLst>
              </a:tr>
            </a:tbl>
          </a:graphicData>
        </a:graphic>
      </p:graphicFrame>
      <p:sp>
        <p:nvSpPr>
          <p:cNvPr id="4" name="TextBox 3">
            <a:extLst>
              <a:ext uri="{FF2B5EF4-FFF2-40B4-BE49-F238E27FC236}">
                <a16:creationId xmlns:a16="http://schemas.microsoft.com/office/drawing/2014/main" id="{8898B481-B7F5-C213-3B9A-C0E5E6A01B9E}"/>
              </a:ext>
            </a:extLst>
          </p:cNvPr>
          <p:cNvSpPr txBox="1"/>
          <p:nvPr/>
        </p:nvSpPr>
        <p:spPr>
          <a:xfrm>
            <a:off x="2073440" y="5509481"/>
            <a:ext cx="8137360" cy="369332"/>
          </a:xfrm>
          <a:prstGeom prst="rect">
            <a:avLst/>
          </a:prstGeom>
          <a:noFill/>
          <a:ln>
            <a:noFill/>
          </a:ln>
        </p:spPr>
        <p:txBody>
          <a:bodyPr wrap="square" rtlCol="0">
            <a:spAutoFit/>
          </a:bodyPr>
          <a:lstStyle/>
          <a:p>
            <a:r>
              <a:rPr lang="en-AU" dirty="0"/>
              <a:t>Did you come across any variations in dates or information? ____________</a:t>
            </a:r>
          </a:p>
        </p:txBody>
      </p:sp>
      <p:sp>
        <p:nvSpPr>
          <p:cNvPr id="7" name="TextBox 6">
            <a:extLst>
              <a:ext uri="{FF2B5EF4-FFF2-40B4-BE49-F238E27FC236}">
                <a16:creationId xmlns:a16="http://schemas.microsoft.com/office/drawing/2014/main" id="{0AF6608F-BA64-42BE-B50C-89C61BEBD40E}"/>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6" name="TextBox 5">
            <a:extLst>
              <a:ext uri="{FF2B5EF4-FFF2-40B4-BE49-F238E27FC236}">
                <a16:creationId xmlns:a16="http://schemas.microsoft.com/office/drawing/2014/main" id="{498CC26D-8169-9EB0-923D-1B2111AD9752}"/>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C3137262-E9EF-746F-9E0C-2121F6566275}"/>
              </a:ext>
            </a:extLst>
          </p:cNvPr>
          <p:cNvPicPr>
            <a:picLocks noChangeAspect="1"/>
          </p:cNvPicPr>
          <p:nvPr/>
        </p:nvPicPr>
        <p:blipFill>
          <a:blip r:embed="rId19"/>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7508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AE9C04-A0B0-4D3D-3BD1-7BFE1D4C55FC}"/>
              </a:ext>
            </a:extLst>
          </p:cNvPr>
          <p:cNvSpPr txBox="1"/>
          <p:nvPr/>
        </p:nvSpPr>
        <p:spPr>
          <a:xfrm>
            <a:off x="821431" y="686473"/>
            <a:ext cx="10801200" cy="3077766"/>
          </a:xfrm>
          <a:prstGeom prst="rect">
            <a:avLst/>
          </a:prstGeom>
          <a:noFill/>
        </p:spPr>
        <p:txBody>
          <a:bodyPr wrap="square">
            <a:spAutoFit/>
          </a:bodyPr>
          <a:lstStyle/>
          <a:p>
            <a:r>
              <a:rPr lang="en-AU" sz="3200" b="1" dirty="0">
                <a:solidFill>
                  <a:srgbClr val="000000"/>
                </a:solidFill>
              </a:rPr>
              <a:t>Acknowledgement of country</a:t>
            </a:r>
            <a:br>
              <a:rPr lang="en-AU" dirty="0">
                <a:solidFill>
                  <a:srgbClr val="000000"/>
                </a:solidFill>
              </a:rPr>
            </a:br>
            <a:br>
              <a:rPr lang="en-AU" dirty="0">
                <a:solidFill>
                  <a:srgbClr val="000000"/>
                </a:solidFill>
              </a:rPr>
            </a:br>
            <a:r>
              <a:rPr lang="en-AU" sz="2400" dirty="0">
                <a:solidFill>
                  <a:srgbClr val="000000"/>
                </a:solidFill>
              </a:rPr>
              <a:t>We wish to acknowledge the Ngunnawal people as the traditional custodians of the land we are learning on and recognise any other people or families with connection to the lands of the ACT and region.</a:t>
            </a:r>
            <a:r>
              <a:rPr lang="en-AU" sz="2400" dirty="0"/>
              <a:t> </a:t>
            </a:r>
          </a:p>
          <a:p>
            <a:endParaRPr lang="en-AU" sz="2400" dirty="0"/>
          </a:p>
          <a:p>
            <a:r>
              <a:rPr lang="en-AU" sz="2400" dirty="0">
                <a:solidFill>
                  <a:srgbClr val="000000"/>
                </a:solidFill>
              </a:rPr>
              <a:t>We wish to acknowledge and respect their continuing culture and the contribution they make to the life of this city and region.</a:t>
            </a:r>
          </a:p>
        </p:txBody>
      </p:sp>
      <p:sp>
        <p:nvSpPr>
          <p:cNvPr id="6" name="TextBox 5">
            <a:extLst>
              <a:ext uri="{FF2B5EF4-FFF2-40B4-BE49-F238E27FC236}">
                <a16:creationId xmlns:a16="http://schemas.microsoft.com/office/drawing/2014/main" id="{78B56A12-6E1B-8ED7-6183-3138A53631EB}"/>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E78457C8-CBE0-75EE-1E16-2A9E0838149E}"/>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4" name="Picture 3">
            <a:extLst>
              <a:ext uri="{FF2B5EF4-FFF2-40B4-BE49-F238E27FC236}">
                <a16:creationId xmlns:a16="http://schemas.microsoft.com/office/drawing/2014/main" id="{C80AE37D-99E2-B992-0D10-809C2FCFE398}"/>
              </a:ext>
            </a:extLst>
          </p:cNvPr>
          <p:cNvPicPr>
            <a:picLocks noChangeAspect="1"/>
          </p:cNvPicPr>
          <p:nvPr/>
        </p:nvPicPr>
        <p:blipFill>
          <a:blip r:embed="rId2"/>
          <a:stretch>
            <a:fillRect/>
          </a:stretch>
        </p:blipFill>
        <p:spPr>
          <a:xfrm>
            <a:off x="10395803" y="6055669"/>
            <a:ext cx="1244813" cy="663901"/>
          </a:xfrm>
          <a:prstGeom prst="rect">
            <a:avLst/>
          </a:prstGeom>
        </p:spPr>
      </p:pic>
      <p:sp>
        <p:nvSpPr>
          <p:cNvPr id="7" name="TextBox 6">
            <a:extLst>
              <a:ext uri="{FF2B5EF4-FFF2-40B4-BE49-F238E27FC236}">
                <a16:creationId xmlns:a16="http://schemas.microsoft.com/office/drawing/2014/main" id="{0923FD6B-5CEE-CE36-82C7-455A2A4686A5}"/>
              </a:ext>
            </a:extLst>
          </p:cNvPr>
          <p:cNvSpPr txBox="1"/>
          <p:nvPr/>
        </p:nvSpPr>
        <p:spPr>
          <a:xfrm>
            <a:off x="2495600" y="4478077"/>
            <a:ext cx="8989168" cy="707886"/>
          </a:xfrm>
          <a:prstGeom prst="rect">
            <a:avLst/>
          </a:prstGeom>
          <a:noFill/>
        </p:spPr>
        <p:txBody>
          <a:bodyPr wrap="square" rtlCol="0">
            <a:spAutoFit/>
          </a:bodyPr>
          <a:lstStyle/>
          <a:p>
            <a:r>
              <a:rPr lang="en-AU" sz="2000" i="1" dirty="0">
                <a:solidFill>
                  <a:srgbClr val="000000"/>
                </a:solidFill>
              </a:rPr>
              <a:t>Aboriginal and Torres Strait Islander people should be aware that this resource may contain images, voices or names of deceased people.</a:t>
            </a:r>
            <a:endParaRPr lang="en-AU" sz="2000" i="1" dirty="0"/>
          </a:p>
        </p:txBody>
      </p:sp>
      <p:pic>
        <p:nvPicPr>
          <p:cNvPr id="8" name="Picture 7">
            <a:extLst>
              <a:ext uri="{FF2B5EF4-FFF2-40B4-BE49-F238E27FC236}">
                <a16:creationId xmlns:a16="http://schemas.microsoft.com/office/drawing/2014/main" id="{B236EC5E-037F-0593-E943-EEC8F34EF5DF}"/>
              </a:ext>
            </a:extLst>
          </p:cNvPr>
          <p:cNvPicPr>
            <a:picLocks noChangeAspect="1"/>
          </p:cNvPicPr>
          <p:nvPr/>
        </p:nvPicPr>
        <p:blipFill>
          <a:blip r:embed="rId3"/>
          <a:stretch>
            <a:fillRect/>
          </a:stretch>
        </p:blipFill>
        <p:spPr>
          <a:xfrm>
            <a:off x="983432" y="4332960"/>
            <a:ext cx="1210437" cy="1151102"/>
          </a:xfrm>
          <a:prstGeom prst="rect">
            <a:avLst/>
          </a:prstGeom>
        </p:spPr>
      </p:pic>
    </p:spTree>
    <p:extLst>
      <p:ext uri="{BB962C8B-B14F-4D97-AF65-F5344CB8AC3E}">
        <p14:creationId xmlns:p14="http://schemas.microsoft.com/office/powerpoint/2010/main" val="1895600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CDDD-B91D-B907-946B-9F23F9D0DEB9}"/>
              </a:ext>
            </a:extLst>
          </p:cNvPr>
          <p:cNvSpPr>
            <a:spLocks noGrp="1"/>
          </p:cNvSpPr>
          <p:nvPr>
            <p:ph type="title"/>
          </p:nvPr>
        </p:nvSpPr>
        <p:spPr/>
        <p:txBody>
          <a:bodyPr/>
          <a:lstStyle/>
          <a:p>
            <a:pPr algn="ctr"/>
            <a:r>
              <a:rPr lang="en-AU" dirty="0"/>
              <a:t>Reflection on learning - Part A</a:t>
            </a:r>
          </a:p>
        </p:txBody>
      </p:sp>
      <p:sp>
        <p:nvSpPr>
          <p:cNvPr id="3" name="Content Placeholder 2">
            <a:extLst>
              <a:ext uri="{FF2B5EF4-FFF2-40B4-BE49-F238E27FC236}">
                <a16:creationId xmlns:a16="http://schemas.microsoft.com/office/drawing/2014/main" id="{6B40FD46-E05B-A4BB-50E6-970D6FEED236}"/>
              </a:ext>
            </a:extLst>
          </p:cNvPr>
          <p:cNvSpPr>
            <a:spLocks noGrp="1"/>
          </p:cNvSpPr>
          <p:nvPr>
            <p:ph sz="half" idx="1"/>
          </p:nvPr>
        </p:nvSpPr>
        <p:spPr>
          <a:xfrm>
            <a:off x="609600" y="1196753"/>
            <a:ext cx="9601200" cy="4752529"/>
          </a:xfrm>
        </p:spPr>
        <p:txBody>
          <a:bodyPr/>
          <a:lstStyle/>
          <a:p>
            <a:pPr marL="0" indent="0">
              <a:buNone/>
            </a:pPr>
            <a:r>
              <a:rPr lang="en-AU" dirty="0">
                <a:solidFill>
                  <a:srgbClr val="000000"/>
                </a:solidFill>
              </a:rPr>
              <a:t>Write a response to these key questions:</a:t>
            </a:r>
          </a:p>
          <a:p>
            <a:pPr marL="0" indent="0">
              <a:buNone/>
            </a:pPr>
            <a:endParaRPr lang="en-AU" dirty="0">
              <a:solidFill>
                <a:srgbClr val="000000"/>
              </a:solidFill>
            </a:endParaRPr>
          </a:p>
          <a:p>
            <a:pPr marL="0" indent="0">
              <a:buNone/>
            </a:pPr>
            <a:r>
              <a:rPr lang="en-AU" sz="1800" dirty="0">
                <a:solidFill>
                  <a:srgbClr val="000000"/>
                </a:solidFill>
              </a:rPr>
              <a:t>What caused transport in Canberra to change over time?</a:t>
            </a:r>
          </a:p>
          <a:p>
            <a:pPr marL="0" indent="0">
              <a:buNone/>
            </a:pPr>
            <a:endParaRPr lang="en-AU" sz="1800" dirty="0">
              <a:solidFill>
                <a:srgbClr val="000000"/>
              </a:solidFill>
            </a:endParaRPr>
          </a:p>
          <a:p>
            <a:pPr marL="0" indent="0">
              <a:buNone/>
            </a:pPr>
            <a:r>
              <a:rPr lang="en-AU" sz="1800" dirty="0">
                <a:solidFill>
                  <a:srgbClr val="000000"/>
                </a:solidFill>
              </a:rPr>
              <a:t>What were the significant effects of these changes?</a:t>
            </a:r>
          </a:p>
          <a:p>
            <a:pPr marL="0" indent="0">
              <a:buNone/>
            </a:pPr>
            <a:endParaRPr lang="en-AU" sz="1800" dirty="0">
              <a:solidFill>
                <a:srgbClr val="000000"/>
              </a:solidFill>
            </a:endParaRPr>
          </a:p>
          <a:p>
            <a:pPr marL="0" indent="0">
              <a:buNone/>
            </a:pPr>
            <a:r>
              <a:rPr lang="en-AU" sz="1800" dirty="0">
                <a:solidFill>
                  <a:srgbClr val="000000"/>
                </a:solidFill>
              </a:rPr>
              <a:t>How did people from diverse backgrounds contribute to these changes?</a:t>
            </a:r>
          </a:p>
          <a:p>
            <a:pPr marL="0" indent="0">
              <a:buNone/>
            </a:pPr>
            <a:endParaRPr lang="en-AU" sz="1800" dirty="0">
              <a:solidFill>
                <a:srgbClr val="000000"/>
              </a:solidFill>
            </a:endParaRPr>
          </a:p>
          <a:p>
            <a:pPr marL="0" indent="0">
              <a:buNone/>
            </a:pPr>
            <a:endParaRPr lang="en-AU" sz="1800" dirty="0">
              <a:solidFill>
                <a:srgbClr val="000000"/>
              </a:solidFill>
            </a:endParaRPr>
          </a:p>
          <a:p>
            <a:pPr marL="0" indent="0">
              <a:buNone/>
            </a:pPr>
            <a:endParaRPr lang="en-AU" sz="1800" dirty="0">
              <a:solidFill>
                <a:srgbClr val="000000"/>
              </a:solidFill>
            </a:endParaRPr>
          </a:p>
          <a:p>
            <a:pPr marL="0" indent="0">
              <a:buNone/>
            </a:pPr>
            <a:endParaRPr lang="en-AU" sz="1800" dirty="0">
              <a:solidFill>
                <a:srgbClr val="000000"/>
              </a:solidFill>
            </a:endParaRPr>
          </a:p>
          <a:p>
            <a:pPr marL="0" indent="0">
              <a:buNone/>
            </a:pPr>
            <a:endParaRPr lang="en-AU" sz="1800" dirty="0">
              <a:solidFill>
                <a:srgbClr val="000000"/>
              </a:solidFill>
            </a:endParaRPr>
          </a:p>
        </p:txBody>
      </p:sp>
      <p:sp>
        <p:nvSpPr>
          <p:cNvPr id="6" name="TextBox 5">
            <a:extLst>
              <a:ext uri="{FF2B5EF4-FFF2-40B4-BE49-F238E27FC236}">
                <a16:creationId xmlns:a16="http://schemas.microsoft.com/office/drawing/2014/main" id="{6F0F05FF-A915-6AA1-3153-E9A69F2ADB07}"/>
              </a:ext>
            </a:extLst>
          </p:cNvPr>
          <p:cNvSpPr txBox="1"/>
          <p:nvPr/>
        </p:nvSpPr>
        <p:spPr>
          <a:xfrm>
            <a:off x="6816081" y="6275174"/>
            <a:ext cx="2304257" cy="246221"/>
          </a:xfrm>
          <a:prstGeom prst="rect">
            <a:avLst/>
          </a:prstGeom>
          <a:noFill/>
        </p:spPr>
        <p:txBody>
          <a:bodyPr wrap="square" rtlCol="0">
            <a:spAutoFit/>
          </a:bodyPr>
          <a:lstStyle/>
          <a:p>
            <a:r>
              <a:rPr lang="en-AU" sz="1000" dirty="0">
                <a:solidFill>
                  <a:schemeClr val="bg1"/>
                </a:solidFill>
              </a:rPr>
              <a:t>Stage of inquiry – Making conclusions</a:t>
            </a:r>
          </a:p>
        </p:txBody>
      </p:sp>
      <p:sp>
        <p:nvSpPr>
          <p:cNvPr id="4" name="TextBox 3">
            <a:extLst>
              <a:ext uri="{FF2B5EF4-FFF2-40B4-BE49-F238E27FC236}">
                <a16:creationId xmlns:a16="http://schemas.microsoft.com/office/drawing/2014/main" id="{CC4F36D4-63F7-DFCD-5D68-9FD5BEEF40FD}"/>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5" name="TextBox 4">
            <a:extLst>
              <a:ext uri="{FF2B5EF4-FFF2-40B4-BE49-F238E27FC236}">
                <a16:creationId xmlns:a16="http://schemas.microsoft.com/office/drawing/2014/main" id="{AB9C2697-55B7-2E7C-F5E3-F5E7AE2EE55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7" name="Picture 6">
            <a:extLst>
              <a:ext uri="{FF2B5EF4-FFF2-40B4-BE49-F238E27FC236}">
                <a16:creationId xmlns:a16="http://schemas.microsoft.com/office/drawing/2014/main" id="{D5876D99-DCD8-0A3F-8623-DD99DCA0516B}"/>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04720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7AAC-21D7-04AF-CD49-BFBB16263A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52D60E-B3D0-2CEF-D7A0-285FE973A835}"/>
              </a:ext>
            </a:extLst>
          </p:cNvPr>
          <p:cNvSpPr>
            <a:spLocks noGrp="1"/>
          </p:cNvSpPr>
          <p:nvPr>
            <p:ph type="title"/>
          </p:nvPr>
        </p:nvSpPr>
        <p:spPr/>
        <p:txBody>
          <a:bodyPr/>
          <a:lstStyle/>
          <a:p>
            <a:pPr algn="ctr"/>
            <a:r>
              <a:rPr lang="en-US" sz="2400" dirty="0"/>
              <a:t>What might transport Canberrans in the future?</a:t>
            </a:r>
          </a:p>
        </p:txBody>
      </p:sp>
      <p:pic>
        <p:nvPicPr>
          <p:cNvPr id="5" name="Graphic 4" descr="Thought outline">
            <a:extLst>
              <a:ext uri="{FF2B5EF4-FFF2-40B4-BE49-F238E27FC236}">
                <a16:creationId xmlns:a16="http://schemas.microsoft.com/office/drawing/2014/main" id="{41289125-C523-BF8B-7EAC-54682D062F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55662" y="3974071"/>
            <a:ext cx="2031617" cy="2031617"/>
          </a:xfrm>
          <a:prstGeom prst="rect">
            <a:avLst/>
          </a:prstGeom>
        </p:spPr>
      </p:pic>
      <p:pic>
        <p:nvPicPr>
          <p:cNvPr id="6" name="Graphic 5" descr="Thought outline">
            <a:extLst>
              <a:ext uri="{FF2B5EF4-FFF2-40B4-BE49-F238E27FC236}">
                <a16:creationId xmlns:a16="http://schemas.microsoft.com/office/drawing/2014/main" id="{F2B5CDA7-5A45-13AA-789E-8069CD521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4144" y="3974072"/>
            <a:ext cx="2031616" cy="2031616"/>
          </a:xfrm>
          <a:prstGeom prst="rect">
            <a:avLst/>
          </a:prstGeom>
        </p:spPr>
      </p:pic>
      <p:pic>
        <p:nvPicPr>
          <p:cNvPr id="7" name="Picture Placeholder 31">
            <a:extLst>
              <a:ext uri="{FF2B5EF4-FFF2-40B4-BE49-F238E27FC236}">
                <a16:creationId xmlns:a16="http://schemas.microsoft.com/office/drawing/2014/main" id="{E82B24ED-2472-1169-1756-A28DE1D055E4}"/>
              </a:ext>
            </a:extLst>
          </p:cNvPr>
          <p:cNvPicPr>
            <a:picLocks noChangeAspect="1"/>
          </p:cNvPicPr>
          <p:nvPr/>
        </p:nvPicPr>
        <p:blipFill>
          <a:blip r:embed="rId4"/>
          <a:srcRect t="1134" b="1134"/>
          <a:stretch/>
        </p:blipFill>
        <p:spPr>
          <a:xfrm>
            <a:off x="8972500" y="1122145"/>
            <a:ext cx="2559379" cy="2706778"/>
          </a:xfrm>
          <a:prstGeom prst="rect">
            <a:avLst/>
          </a:prstGeom>
        </p:spPr>
      </p:pic>
      <p:sp>
        <p:nvSpPr>
          <p:cNvPr id="8" name="TextBox 7">
            <a:extLst>
              <a:ext uri="{FF2B5EF4-FFF2-40B4-BE49-F238E27FC236}">
                <a16:creationId xmlns:a16="http://schemas.microsoft.com/office/drawing/2014/main" id="{316C98D2-47C4-C174-ECAC-E07F9B956DAA}"/>
              </a:ext>
            </a:extLst>
          </p:cNvPr>
          <p:cNvSpPr txBox="1"/>
          <p:nvPr/>
        </p:nvSpPr>
        <p:spPr>
          <a:xfrm>
            <a:off x="6960096" y="6244396"/>
            <a:ext cx="2031617" cy="246221"/>
          </a:xfrm>
          <a:prstGeom prst="rect">
            <a:avLst/>
          </a:prstGeom>
          <a:noFill/>
        </p:spPr>
        <p:txBody>
          <a:bodyPr wrap="square" rtlCol="0">
            <a:spAutoFit/>
          </a:bodyPr>
          <a:lstStyle/>
          <a:p>
            <a:r>
              <a:rPr lang="en-AU" sz="1000" dirty="0">
                <a:solidFill>
                  <a:schemeClr val="bg1"/>
                </a:solidFill>
              </a:rPr>
              <a:t>Stage of inquiry – Taking action</a:t>
            </a:r>
          </a:p>
        </p:txBody>
      </p:sp>
      <p:sp>
        <p:nvSpPr>
          <p:cNvPr id="3" name="TextBox 2">
            <a:extLst>
              <a:ext uri="{FF2B5EF4-FFF2-40B4-BE49-F238E27FC236}">
                <a16:creationId xmlns:a16="http://schemas.microsoft.com/office/drawing/2014/main" id="{F1969ECA-D3BA-90E4-1653-40EF573BE76F}"/>
              </a:ext>
            </a:extLst>
          </p:cNvPr>
          <p:cNvSpPr txBox="1"/>
          <p:nvPr/>
        </p:nvSpPr>
        <p:spPr>
          <a:xfrm>
            <a:off x="609600" y="1173304"/>
            <a:ext cx="8150696" cy="2800767"/>
          </a:xfrm>
          <a:prstGeom prst="rect">
            <a:avLst/>
          </a:prstGeom>
          <a:noFill/>
        </p:spPr>
        <p:txBody>
          <a:bodyPr wrap="square" rtlCol="0">
            <a:spAutoFit/>
          </a:bodyPr>
          <a:lstStyle/>
          <a:p>
            <a:r>
              <a:rPr lang="en-US" sz="1600" dirty="0">
                <a:solidFill>
                  <a:srgbClr val="000000"/>
                </a:solidFill>
              </a:rPr>
              <a:t>Changes often happen as the result of a human need. </a:t>
            </a:r>
          </a:p>
          <a:p>
            <a:r>
              <a:rPr lang="en-US" sz="1600" dirty="0">
                <a:solidFill>
                  <a:srgbClr val="000000"/>
                </a:solidFill>
              </a:rPr>
              <a:t>Can you think of some human needs?</a:t>
            </a:r>
          </a:p>
          <a:p>
            <a:r>
              <a:rPr lang="en-US" sz="1600" dirty="0">
                <a:solidFill>
                  <a:srgbClr val="000000"/>
                </a:solidFill>
              </a:rPr>
              <a:t>Example: Safety, food</a:t>
            </a:r>
          </a:p>
          <a:p>
            <a:endParaRPr lang="en-US" sz="1600" dirty="0">
              <a:solidFill>
                <a:srgbClr val="000000"/>
              </a:solidFill>
            </a:endParaRPr>
          </a:p>
          <a:p>
            <a:r>
              <a:rPr lang="en-AU" sz="1600" dirty="0">
                <a:solidFill>
                  <a:srgbClr val="000000"/>
                </a:solidFill>
              </a:rPr>
              <a:t>In the future, what do you predict our human needs to be?   </a:t>
            </a:r>
          </a:p>
          <a:p>
            <a:r>
              <a:rPr lang="en-AU" sz="1600" dirty="0">
                <a:solidFill>
                  <a:srgbClr val="000000"/>
                </a:solidFill>
              </a:rPr>
              <a:t>Will we need to travel faster?  Fly higher? Fly into outer space?</a:t>
            </a:r>
          </a:p>
          <a:p>
            <a:r>
              <a:rPr lang="en-AU" sz="1600" dirty="0">
                <a:solidFill>
                  <a:srgbClr val="000000"/>
                </a:solidFill>
              </a:rPr>
              <a:t>Will we need to share cars, so we have less cars?</a:t>
            </a:r>
          </a:p>
          <a:p>
            <a:endParaRPr lang="en-AU" sz="1600" dirty="0">
              <a:solidFill>
                <a:srgbClr val="000000"/>
              </a:solidFill>
            </a:endParaRPr>
          </a:p>
          <a:p>
            <a:r>
              <a:rPr lang="en-AU" sz="1600" dirty="0">
                <a:solidFill>
                  <a:srgbClr val="000000"/>
                </a:solidFill>
              </a:rPr>
              <a:t>Spend some time thinking what transport in Canberra might be like in the future? </a:t>
            </a:r>
          </a:p>
          <a:p>
            <a:r>
              <a:rPr lang="en-AU" sz="1600" dirty="0">
                <a:solidFill>
                  <a:srgbClr val="000000"/>
                </a:solidFill>
              </a:rPr>
              <a:t>Close your eyes or tell someone what you imagine. </a:t>
            </a:r>
          </a:p>
          <a:p>
            <a:r>
              <a:rPr lang="en-AU" sz="1600" dirty="0">
                <a:solidFill>
                  <a:srgbClr val="000000"/>
                </a:solidFill>
              </a:rPr>
              <a:t>Can you think of any problems with your prediction? How could you solve that problem?</a:t>
            </a:r>
          </a:p>
        </p:txBody>
      </p:sp>
      <p:sp>
        <p:nvSpPr>
          <p:cNvPr id="10" name="TextBox 9">
            <a:extLst>
              <a:ext uri="{FF2B5EF4-FFF2-40B4-BE49-F238E27FC236}">
                <a16:creationId xmlns:a16="http://schemas.microsoft.com/office/drawing/2014/main" id="{3E7253ED-C21B-980E-9F96-F3F2897177A1}"/>
              </a:ext>
            </a:extLst>
          </p:cNvPr>
          <p:cNvSpPr txBox="1"/>
          <p:nvPr/>
        </p:nvSpPr>
        <p:spPr>
          <a:xfrm>
            <a:off x="8544273" y="4264368"/>
            <a:ext cx="1293601" cy="507831"/>
          </a:xfrm>
          <a:prstGeom prst="rect">
            <a:avLst/>
          </a:prstGeom>
          <a:noFill/>
        </p:spPr>
        <p:txBody>
          <a:bodyPr wrap="square" rtlCol="0">
            <a:spAutoFit/>
          </a:bodyPr>
          <a:lstStyle/>
          <a:p>
            <a:pPr algn="ctr"/>
            <a:r>
              <a:rPr lang="en-AU" sz="900" dirty="0">
                <a:solidFill>
                  <a:srgbClr val="000000"/>
                </a:solidFill>
              </a:rPr>
              <a:t>Do you think driverless cars would have less accidents?</a:t>
            </a:r>
          </a:p>
        </p:txBody>
      </p:sp>
      <p:sp>
        <p:nvSpPr>
          <p:cNvPr id="11" name="TextBox 10">
            <a:extLst>
              <a:ext uri="{FF2B5EF4-FFF2-40B4-BE49-F238E27FC236}">
                <a16:creationId xmlns:a16="http://schemas.microsoft.com/office/drawing/2014/main" id="{07D35AE9-921B-1D12-D7FB-51F2C272EE1F}"/>
              </a:ext>
            </a:extLst>
          </p:cNvPr>
          <p:cNvSpPr txBox="1"/>
          <p:nvPr/>
        </p:nvSpPr>
        <p:spPr>
          <a:xfrm>
            <a:off x="2495836" y="4195117"/>
            <a:ext cx="1143085" cy="646331"/>
          </a:xfrm>
          <a:prstGeom prst="rect">
            <a:avLst/>
          </a:prstGeom>
          <a:noFill/>
        </p:spPr>
        <p:txBody>
          <a:bodyPr wrap="square" rtlCol="0">
            <a:spAutoFit/>
          </a:bodyPr>
          <a:lstStyle/>
          <a:p>
            <a:pPr algn="ctr"/>
            <a:r>
              <a:rPr lang="en-AU" sz="900" dirty="0">
                <a:solidFill>
                  <a:srgbClr val="000000"/>
                </a:solidFill>
              </a:rPr>
              <a:t>Can you predict any future problems with electric vehicles?</a:t>
            </a:r>
          </a:p>
        </p:txBody>
      </p:sp>
      <p:pic>
        <p:nvPicPr>
          <p:cNvPr id="12" name="Graphic 11" descr="Brain in head with solid fill">
            <a:extLst>
              <a:ext uri="{FF2B5EF4-FFF2-40B4-BE49-F238E27FC236}">
                <a16:creationId xmlns:a16="http://schemas.microsoft.com/office/drawing/2014/main" id="{077E2B54-AFD2-65D1-DDAB-CC232BA6A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4725144"/>
            <a:ext cx="914400" cy="876548"/>
          </a:xfrm>
          <a:prstGeom prst="rect">
            <a:avLst/>
          </a:prstGeom>
        </p:spPr>
      </p:pic>
      <p:sp>
        <p:nvSpPr>
          <p:cNvPr id="13" name="Text Placeholder 22">
            <a:extLst>
              <a:ext uri="{FF2B5EF4-FFF2-40B4-BE49-F238E27FC236}">
                <a16:creationId xmlns:a16="http://schemas.microsoft.com/office/drawing/2014/main" id="{11085A05-0D6A-4404-8DE7-BD86A8BE31F5}"/>
              </a:ext>
            </a:extLst>
          </p:cNvPr>
          <p:cNvSpPr txBox="1">
            <a:spLocks/>
          </p:cNvSpPr>
          <p:nvPr/>
        </p:nvSpPr>
        <p:spPr>
          <a:xfrm>
            <a:off x="3609628" y="5515802"/>
            <a:ext cx="4972744" cy="310298"/>
          </a:xfrm>
          <a:prstGeom prst="rect">
            <a:avLst/>
          </a:prstGeom>
          <a:noFill/>
          <a:ln w="38100">
            <a:solidFill>
              <a:schemeClr val="bg2">
                <a:lumMod val="75000"/>
              </a:schemeClr>
            </a:solidFill>
          </a:ln>
        </p:spPr>
        <p:txBody>
          <a:bodyPr vert="horz" lIns="91440" tIns="45720" rIns="91440" bIns="45720" rtlCol="0">
            <a:noAutofit/>
          </a:bodyPr>
          <a:lstStyle>
            <a:lvl1pPr marL="0" indent="0" algn="l" defTabSz="914400" rtl="0" eaLnBrk="1" latinLnBrk="0" hangingPunct="1">
              <a:lnSpc>
                <a:spcPct val="113000"/>
              </a:lnSpc>
              <a:spcBef>
                <a:spcPts val="1000"/>
              </a:spcBef>
              <a:buFont typeface="Arial" panose="020B0604020202020204" pitchFamily="34" charset="0"/>
              <a:buNone/>
              <a:defRPr sz="1200" b="0" kern="1200" spc="0" baseline="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dirty="0">
                <a:solidFill>
                  <a:srgbClr val="000000"/>
                </a:solidFill>
              </a:rPr>
              <a:t>Fun fact – All great human inventions were once a dream in someone's mind.</a:t>
            </a:r>
          </a:p>
        </p:txBody>
      </p:sp>
      <p:sp>
        <p:nvSpPr>
          <p:cNvPr id="9" name="TextBox 8">
            <a:extLst>
              <a:ext uri="{FF2B5EF4-FFF2-40B4-BE49-F238E27FC236}">
                <a16:creationId xmlns:a16="http://schemas.microsoft.com/office/drawing/2014/main" id="{3ADAC15F-D700-40CC-0B7E-2C02E998F0FE}"/>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63A0C714-1E8C-7CF2-854B-F97651A25DD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4" name="Picture 13">
            <a:extLst>
              <a:ext uri="{FF2B5EF4-FFF2-40B4-BE49-F238E27FC236}">
                <a16:creationId xmlns:a16="http://schemas.microsoft.com/office/drawing/2014/main" id="{255DA881-3BAE-429E-EA15-ADF9FAF3F727}"/>
              </a:ext>
            </a:extLst>
          </p:cNvPr>
          <p:cNvPicPr>
            <a:picLocks noChangeAspect="1"/>
          </p:cNvPicPr>
          <p:nvPr/>
        </p:nvPicPr>
        <p:blipFill>
          <a:blip r:embed="rId7"/>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139293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C3BFF-DF63-758F-4A78-FA2CB7EF8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FBF5F-22B1-3436-79AF-5B1841C6DF14}"/>
              </a:ext>
            </a:extLst>
          </p:cNvPr>
          <p:cNvSpPr>
            <a:spLocks noGrp="1"/>
          </p:cNvSpPr>
          <p:nvPr>
            <p:ph type="title"/>
          </p:nvPr>
        </p:nvSpPr>
        <p:spPr/>
        <p:txBody>
          <a:bodyPr/>
          <a:lstStyle/>
          <a:p>
            <a:pPr algn="ctr"/>
            <a:r>
              <a:rPr lang="en-AU" dirty="0"/>
              <a:t>Reflection on learning - Part B</a:t>
            </a:r>
          </a:p>
        </p:txBody>
      </p:sp>
      <p:sp>
        <p:nvSpPr>
          <p:cNvPr id="3" name="Content Placeholder 2">
            <a:extLst>
              <a:ext uri="{FF2B5EF4-FFF2-40B4-BE49-F238E27FC236}">
                <a16:creationId xmlns:a16="http://schemas.microsoft.com/office/drawing/2014/main" id="{8558CDAC-3DB2-8801-F9BD-5F5B80995F79}"/>
              </a:ext>
            </a:extLst>
          </p:cNvPr>
          <p:cNvSpPr>
            <a:spLocks noGrp="1"/>
          </p:cNvSpPr>
          <p:nvPr>
            <p:ph sz="half" idx="1"/>
          </p:nvPr>
        </p:nvSpPr>
        <p:spPr>
          <a:xfrm>
            <a:off x="609600" y="1196753"/>
            <a:ext cx="9601200" cy="4752529"/>
          </a:xfrm>
        </p:spPr>
        <p:txBody>
          <a:bodyPr/>
          <a:lstStyle/>
          <a:p>
            <a:pPr marL="0" indent="0">
              <a:buNone/>
            </a:pPr>
            <a:r>
              <a:rPr lang="en-AU" dirty="0">
                <a:solidFill>
                  <a:srgbClr val="000000"/>
                </a:solidFill>
              </a:rPr>
              <a:t>Write a response to these key questions:</a:t>
            </a:r>
          </a:p>
          <a:p>
            <a:pPr marL="0" indent="0">
              <a:buNone/>
            </a:pPr>
            <a:endParaRPr lang="en-AU" sz="1800" dirty="0">
              <a:solidFill>
                <a:srgbClr val="000000"/>
              </a:solidFill>
            </a:endParaRPr>
          </a:p>
          <a:p>
            <a:pPr marL="0" indent="0">
              <a:buNone/>
            </a:pPr>
            <a:r>
              <a:rPr lang="en-AU" sz="2000" dirty="0">
                <a:solidFill>
                  <a:srgbClr val="000000"/>
                </a:solidFill>
              </a:rPr>
              <a:t>What do you predict will be a problem with transport in the future?</a:t>
            </a:r>
          </a:p>
          <a:p>
            <a:pPr marL="0" indent="0">
              <a:buNone/>
            </a:pPr>
            <a:endParaRPr lang="en-AU" sz="2000" dirty="0">
              <a:solidFill>
                <a:srgbClr val="000000"/>
              </a:solidFill>
            </a:endParaRPr>
          </a:p>
          <a:p>
            <a:pPr marL="0" indent="0">
              <a:buNone/>
            </a:pPr>
            <a:r>
              <a:rPr lang="en-AU" sz="2000" dirty="0">
                <a:solidFill>
                  <a:srgbClr val="000000"/>
                </a:solidFill>
              </a:rPr>
              <a:t>What action could be taken to solve that problem?</a:t>
            </a:r>
          </a:p>
          <a:p>
            <a:pPr marL="0" indent="0">
              <a:buNone/>
            </a:pPr>
            <a:endParaRPr lang="en-AU" sz="1800" dirty="0">
              <a:solidFill>
                <a:srgbClr val="000000"/>
              </a:solidFill>
            </a:endParaRPr>
          </a:p>
          <a:p>
            <a:pPr marL="0" indent="0">
              <a:buNone/>
            </a:pPr>
            <a:endParaRPr lang="en-AU" sz="1800" dirty="0">
              <a:solidFill>
                <a:srgbClr val="000000"/>
              </a:solidFill>
            </a:endParaRPr>
          </a:p>
          <a:p>
            <a:pPr marL="0" indent="0">
              <a:buNone/>
            </a:pPr>
            <a:endParaRPr lang="en-AU" sz="1800" dirty="0">
              <a:solidFill>
                <a:srgbClr val="000000"/>
              </a:solidFill>
            </a:endParaRPr>
          </a:p>
        </p:txBody>
      </p:sp>
      <p:sp>
        <p:nvSpPr>
          <p:cNvPr id="6" name="TextBox 5">
            <a:extLst>
              <a:ext uri="{FF2B5EF4-FFF2-40B4-BE49-F238E27FC236}">
                <a16:creationId xmlns:a16="http://schemas.microsoft.com/office/drawing/2014/main" id="{F153F526-05D6-5564-8733-A5F907A3A90D}"/>
              </a:ext>
            </a:extLst>
          </p:cNvPr>
          <p:cNvSpPr txBox="1"/>
          <p:nvPr/>
        </p:nvSpPr>
        <p:spPr>
          <a:xfrm>
            <a:off x="6816081" y="6275174"/>
            <a:ext cx="2304257" cy="246221"/>
          </a:xfrm>
          <a:prstGeom prst="rect">
            <a:avLst/>
          </a:prstGeom>
          <a:noFill/>
        </p:spPr>
        <p:txBody>
          <a:bodyPr wrap="square" rtlCol="0">
            <a:spAutoFit/>
          </a:bodyPr>
          <a:lstStyle/>
          <a:p>
            <a:r>
              <a:rPr lang="en-AU" sz="1000" dirty="0">
                <a:solidFill>
                  <a:schemeClr val="bg1"/>
                </a:solidFill>
              </a:rPr>
              <a:t>Stage of inquiry – Making conclusions</a:t>
            </a:r>
          </a:p>
        </p:txBody>
      </p:sp>
      <p:sp>
        <p:nvSpPr>
          <p:cNvPr id="4" name="TextBox 3">
            <a:extLst>
              <a:ext uri="{FF2B5EF4-FFF2-40B4-BE49-F238E27FC236}">
                <a16:creationId xmlns:a16="http://schemas.microsoft.com/office/drawing/2014/main" id="{7BFB2C7F-59B2-C6A0-67A7-AA9A06DEFE47}"/>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5" name="TextBox 4">
            <a:extLst>
              <a:ext uri="{FF2B5EF4-FFF2-40B4-BE49-F238E27FC236}">
                <a16:creationId xmlns:a16="http://schemas.microsoft.com/office/drawing/2014/main" id="{E26EF8BD-1D87-715E-A5A2-C566332351E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7" name="Picture 6">
            <a:extLst>
              <a:ext uri="{FF2B5EF4-FFF2-40B4-BE49-F238E27FC236}">
                <a16:creationId xmlns:a16="http://schemas.microsoft.com/office/drawing/2014/main" id="{277F0B7B-2A27-226C-71AF-B32C60BFE402}"/>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328150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596B7-F7DE-2259-2A3D-A4CEC5DCA6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1BB542-8279-A394-9AD7-A20DFFA70FBC}"/>
              </a:ext>
            </a:extLst>
          </p:cNvPr>
          <p:cNvSpPr>
            <a:spLocks noGrp="1"/>
          </p:cNvSpPr>
          <p:nvPr>
            <p:ph type="title"/>
          </p:nvPr>
        </p:nvSpPr>
        <p:spPr/>
        <p:txBody>
          <a:bodyPr/>
          <a:lstStyle/>
          <a:p>
            <a:r>
              <a:rPr lang="en-US" dirty="0"/>
              <a:t>References</a:t>
            </a:r>
          </a:p>
        </p:txBody>
      </p:sp>
      <p:sp>
        <p:nvSpPr>
          <p:cNvPr id="8" name="TextBox 7">
            <a:extLst>
              <a:ext uri="{FF2B5EF4-FFF2-40B4-BE49-F238E27FC236}">
                <a16:creationId xmlns:a16="http://schemas.microsoft.com/office/drawing/2014/main" id="{B880474C-5DDB-8B84-5867-E600612B8BA3}"/>
              </a:ext>
            </a:extLst>
          </p:cNvPr>
          <p:cNvSpPr txBox="1"/>
          <p:nvPr/>
        </p:nvSpPr>
        <p:spPr>
          <a:xfrm>
            <a:off x="609600" y="2982392"/>
            <a:ext cx="1804392" cy="461665"/>
          </a:xfrm>
          <a:prstGeom prst="rect">
            <a:avLst/>
          </a:prstGeom>
          <a:noFill/>
        </p:spPr>
        <p:txBody>
          <a:bodyPr wrap="square" rtlCol="0">
            <a:spAutoFit/>
          </a:bodyPr>
          <a:lstStyle/>
          <a:p>
            <a:r>
              <a:rPr lang="en-AU" sz="800">
                <a:solidFill>
                  <a:srgbClr val="000000"/>
                </a:solidFill>
                <a:latin typeface="Calibri" panose="020F0502020204030204" pitchFamily="34" charset="0"/>
                <a:ea typeface="Calibri" panose="020F0502020204030204" pitchFamily="34" charset="0"/>
                <a:cs typeface="Calibri" panose="020F0502020204030204" pitchFamily="34" charset="0"/>
              </a:rPr>
              <a:t>Major Aboriginal pathways, Image from ‘High country footprints’ page 139. Written by Peter Kabaila.</a:t>
            </a:r>
            <a:endPar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7AC0DED-5CC2-31B3-2EA9-3ED7C9903F3C}"/>
              </a:ext>
            </a:extLst>
          </p:cNvPr>
          <p:cNvPicPr>
            <a:picLocks noChangeAspect="1"/>
          </p:cNvPicPr>
          <p:nvPr/>
        </p:nvPicPr>
        <p:blipFill>
          <a:blip r:embed="rId2" cstate="print">
            <a:extLst>
              <a:ext uri="{28A0092B-C50C-407E-A947-70E740481C1C}">
                <a14:useLocalDpi xmlns:a14="http://schemas.microsoft.com/office/drawing/2010/main" val="0"/>
              </a:ext>
            </a:extLst>
          </a:blip>
          <a:srcRect l="21443" t="6734" r="11293" b="19565"/>
          <a:stretch/>
        </p:blipFill>
        <p:spPr>
          <a:xfrm>
            <a:off x="3010772" y="1091931"/>
            <a:ext cx="1934137" cy="1807891"/>
          </a:xfrm>
          <a:prstGeom prst="rect">
            <a:avLst/>
          </a:prstGeom>
        </p:spPr>
      </p:pic>
      <p:sp>
        <p:nvSpPr>
          <p:cNvPr id="10" name="TextBox 9">
            <a:extLst>
              <a:ext uri="{FF2B5EF4-FFF2-40B4-BE49-F238E27FC236}">
                <a16:creationId xmlns:a16="http://schemas.microsoft.com/office/drawing/2014/main" id="{C6542AB8-5774-FD2A-E9D6-45DCCDE43C03}"/>
              </a:ext>
            </a:extLst>
          </p:cNvPr>
          <p:cNvSpPr txBox="1"/>
          <p:nvPr/>
        </p:nvSpPr>
        <p:spPr>
          <a:xfrm>
            <a:off x="3010772" y="2964987"/>
            <a:ext cx="1565124" cy="46166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Image reference 006247  (1927)</a:t>
            </a:r>
          </a:p>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ACT Administration Collection, </a:t>
            </a:r>
          </a:p>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ACT Heritage Library</a:t>
            </a:r>
            <a:endParaRPr lang="en-AU" sz="800" dirty="0">
              <a:solidFill>
                <a:srgbClr val="000000"/>
              </a:solidFill>
              <a:latin typeface="Arial" panose="020B0604020202020204" pitchFamily="34" charset="0"/>
              <a:ea typeface="Arial" panose="020B0604020202020204" pitchFamily="34" charset="0"/>
            </a:endParaRPr>
          </a:p>
        </p:txBody>
      </p:sp>
      <p:pic>
        <p:nvPicPr>
          <p:cNvPr id="11" name="image10.jpg">
            <a:extLst>
              <a:ext uri="{FF2B5EF4-FFF2-40B4-BE49-F238E27FC236}">
                <a16:creationId xmlns:a16="http://schemas.microsoft.com/office/drawing/2014/main" id="{89A361F8-6246-2BED-37FF-D2A0290A6ECA}"/>
              </a:ext>
            </a:extLst>
          </p:cNvPr>
          <p:cNvPicPr/>
          <p:nvPr/>
        </p:nvPicPr>
        <p:blipFill>
          <a:blip r:embed="rId3"/>
          <a:srcRect l="11889" r="16770"/>
          <a:stretch/>
        </p:blipFill>
        <p:spPr>
          <a:xfrm>
            <a:off x="4994664" y="1091931"/>
            <a:ext cx="1995459" cy="1807892"/>
          </a:xfrm>
          <a:prstGeom prst="rect">
            <a:avLst/>
          </a:prstGeom>
          <a:ln/>
        </p:spPr>
      </p:pic>
      <p:sp>
        <p:nvSpPr>
          <p:cNvPr id="12" name="TextBox 11">
            <a:extLst>
              <a:ext uri="{FF2B5EF4-FFF2-40B4-BE49-F238E27FC236}">
                <a16:creationId xmlns:a16="http://schemas.microsoft.com/office/drawing/2014/main" id="{955298DE-78C8-1C18-4B93-094E58E74A69}"/>
              </a:ext>
            </a:extLst>
          </p:cNvPr>
          <p:cNvSpPr txBox="1"/>
          <p:nvPr/>
        </p:nvSpPr>
        <p:spPr>
          <a:xfrm>
            <a:off x="4983987" y="2964987"/>
            <a:ext cx="1855969" cy="58477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Image reference 005928  (1926)</a:t>
            </a:r>
          </a:p>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Other Collection, </a:t>
            </a:r>
          </a:p>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ACT Heritage Library</a:t>
            </a:r>
          </a:p>
          <a:p>
            <a:endParaRPr lang="en-AU" sz="800" dirty="0">
              <a:latin typeface="Arial" panose="020B0604020202020204" pitchFamily="34" charset="0"/>
              <a:ea typeface="Arial" panose="020B0604020202020204" pitchFamily="34" charset="0"/>
            </a:endParaRPr>
          </a:p>
        </p:txBody>
      </p:sp>
      <p:pic>
        <p:nvPicPr>
          <p:cNvPr id="13" name="Picture 12">
            <a:extLst>
              <a:ext uri="{FF2B5EF4-FFF2-40B4-BE49-F238E27FC236}">
                <a16:creationId xmlns:a16="http://schemas.microsoft.com/office/drawing/2014/main" id="{C1E374BA-D738-5BE5-66AC-421417540B54}"/>
              </a:ext>
            </a:extLst>
          </p:cNvPr>
          <p:cNvPicPr>
            <a:picLocks noChangeAspect="1"/>
          </p:cNvPicPr>
          <p:nvPr/>
        </p:nvPicPr>
        <p:blipFill>
          <a:blip r:embed="rId4"/>
          <a:stretch>
            <a:fillRect/>
          </a:stretch>
        </p:blipFill>
        <p:spPr>
          <a:xfrm>
            <a:off x="7033918" y="1090796"/>
            <a:ext cx="1934137" cy="1820330"/>
          </a:xfrm>
          <a:prstGeom prst="rect">
            <a:avLst/>
          </a:prstGeom>
        </p:spPr>
      </p:pic>
      <p:sp>
        <p:nvSpPr>
          <p:cNvPr id="14" name="TextBox 13">
            <a:extLst>
              <a:ext uri="{FF2B5EF4-FFF2-40B4-BE49-F238E27FC236}">
                <a16:creationId xmlns:a16="http://schemas.microsoft.com/office/drawing/2014/main" id="{D429F2E7-A968-38B0-53D7-2A2EC4F4BE87}"/>
              </a:ext>
            </a:extLst>
          </p:cNvPr>
          <p:cNvSpPr txBox="1"/>
          <p:nvPr/>
        </p:nvSpPr>
        <p:spPr>
          <a:xfrm>
            <a:off x="7028564" y="2964986"/>
            <a:ext cx="1855968" cy="46166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https://www.act.gov.au/our-canberra/latest-news/2024/may/more-ev-chargers-on-the-way</a:t>
            </a:r>
            <a:endPar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C989E35-FF67-D616-96A8-ED823844060E}"/>
              </a:ext>
            </a:extLst>
          </p:cNvPr>
          <p:cNvSpPr txBox="1"/>
          <p:nvPr/>
        </p:nvSpPr>
        <p:spPr>
          <a:xfrm>
            <a:off x="9070453" y="2968372"/>
            <a:ext cx="1565124" cy="46166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Image reference 004604  (1982)</a:t>
            </a:r>
          </a:p>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ACT Administration Collection,</a:t>
            </a:r>
          </a:p>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ACT Heritage Library</a:t>
            </a:r>
          </a:p>
        </p:txBody>
      </p:sp>
      <p:pic>
        <p:nvPicPr>
          <p:cNvPr id="17" name="Picture 16">
            <a:extLst>
              <a:ext uri="{FF2B5EF4-FFF2-40B4-BE49-F238E27FC236}">
                <a16:creationId xmlns:a16="http://schemas.microsoft.com/office/drawing/2014/main" id="{3A36E678-B813-D16E-351F-523EC73A50F1}"/>
              </a:ext>
            </a:extLst>
          </p:cNvPr>
          <p:cNvPicPr>
            <a:picLocks noChangeAspect="1"/>
          </p:cNvPicPr>
          <p:nvPr/>
        </p:nvPicPr>
        <p:blipFill>
          <a:blip r:embed="rId6"/>
          <a:stretch>
            <a:fillRect/>
          </a:stretch>
        </p:blipFill>
        <p:spPr>
          <a:xfrm>
            <a:off x="609600" y="3521751"/>
            <a:ext cx="2174032" cy="1889585"/>
          </a:xfrm>
          <a:prstGeom prst="rect">
            <a:avLst/>
          </a:prstGeom>
        </p:spPr>
      </p:pic>
      <p:sp>
        <p:nvSpPr>
          <p:cNvPr id="18" name="TextBox 17">
            <a:extLst>
              <a:ext uri="{FF2B5EF4-FFF2-40B4-BE49-F238E27FC236}">
                <a16:creationId xmlns:a16="http://schemas.microsoft.com/office/drawing/2014/main" id="{1DE5AC87-9598-18AA-9146-FC33EDEE80C7}"/>
              </a:ext>
            </a:extLst>
          </p:cNvPr>
          <p:cNvSpPr txBox="1"/>
          <p:nvPr/>
        </p:nvSpPr>
        <p:spPr>
          <a:xfrm>
            <a:off x="623392" y="5431347"/>
            <a:ext cx="1685110" cy="46166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Image reference 006573   (1970)</a:t>
            </a:r>
          </a:p>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Dept of Capital Territory Collection,</a:t>
            </a:r>
          </a:p>
          <a:p>
            <a:r>
              <a:rPr lang="en-AU" sz="800" dirty="0">
                <a:solidFill>
                  <a:srgbClr val="000000"/>
                </a:solidFill>
                <a:latin typeface="Calibri" panose="020F0502020204030204" pitchFamily="34" charset="0"/>
                <a:ea typeface="Arial" panose="020B0604020202020204" pitchFamily="34" charset="0"/>
                <a:cs typeface="Times New Roman" panose="02020603050405020304" pitchFamily="18" charset="0"/>
              </a:rPr>
              <a:t>ACT Heritage Library</a:t>
            </a:r>
            <a:endParaRPr lang="en-AU" sz="800" dirty="0">
              <a:solidFill>
                <a:srgbClr val="000000"/>
              </a:solidFill>
              <a:latin typeface="Arial" panose="020B0604020202020204" pitchFamily="34" charset="0"/>
              <a:ea typeface="Arial" panose="020B0604020202020204" pitchFamily="34" charset="0"/>
            </a:endParaRPr>
          </a:p>
        </p:txBody>
      </p:sp>
      <p:pic>
        <p:nvPicPr>
          <p:cNvPr id="19" name="Picture 2">
            <a:extLst>
              <a:ext uri="{FF2B5EF4-FFF2-40B4-BE49-F238E27FC236}">
                <a16:creationId xmlns:a16="http://schemas.microsoft.com/office/drawing/2014/main" id="{747E015E-5604-AD4A-D02D-7BDCB8016C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344" t="20908" r="22557" b="12690"/>
          <a:stretch/>
        </p:blipFill>
        <p:spPr bwMode="auto">
          <a:xfrm>
            <a:off x="2836754" y="3526626"/>
            <a:ext cx="2079046" cy="19005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76477C2-3E90-2061-6BA0-C4B9EECADB7F}"/>
              </a:ext>
            </a:extLst>
          </p:cNvPr>
          <p:cNvSpPr txBox="1"/>
          <p:nvPr/>
        </p:nvSpPr>
        <p:spPr>
          <a:xfrm>
            <a:off x="2836754" y="5428075"/>
            <a:ext cx="1685110" cy="461665"/>
          </a:xfrm>
          <a:prstGeom prst="rect">
            <a:avLst/>
          </a:prstGeom>
          <a:noFill/>
        </p:spPr>
        <p:txBody>
          <a:bodyPr wrap="square" rtlCol="0">
            <a:spAutoFit/>
          </a:bodyPr>
          <a:lstStyle/>
          <a:p>
            <a:pPr>
              <a:defRPr/>
            </a:pP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Image reference 009588   (1953)</a:t>
            </a:r>
          </a:p>
          <a:p>
            <a:pPr>
              <a:defRPr/>
            </a:pP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Dept of Capital Territory Collection, </a:t>
            </a:r>
          </a:p>
          <a:p>
            <a:pPr>
              <a:defRPr/>
            </a:pP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ACT Heritage Library</a:t>
            </a:r>
          </a:p>
        </p:txBody>
      </p:sp>
      <p:sp>
        <p:nvSpPr>
          <p:cNvPr id="5" name="TextBox 4">
            <a:extLst>
              <a:ext uri="{FF2B5EF4-FFF2-40B4-BE49-F238E27FC236}">
                <a16:creationId xmlns:a16="http://schemas.microsoft.com/office/drawing/2014/main" id="{03E796B9-6D59-A7CE-255C-B8848E550D4B}"/>
              </a:ext>
            </a:extLst>
          </p:cNvPr>
          <p:cNvSpPr txBox="1"/>
          <p:nvPr/>
        </p:nvSpPr>
        <p:spPr>
          <a:xfrm>
            <a:off x="4915800" y="5428075"/>
            <a:ext cx="1632924" cy="461665"/>
          </a:xfrm>
          <a:prstGeom prst="rect">
            <a:avLst/>
          </a:prstGeom>
          <a:noFill/>
        </p:spPr>
        <p:txBody>
          <a:bodyPr wrap="square">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Leg braces and crutches on downtown sidewalk</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 by </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ray3578</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 is licensed under </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CC BY 2.0</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4" descr="Leg braces and crutches on downtown sidewalk">
            <a:extLst>
              <a:ext uri="{FF2B5EF4-FFF2-40B4-BE49-F238E27FC236}">
                <a16:creationId xmlns:a16="http://schemas.microsoft.com/office/drawing/2014/main" id="{F4500411-9A10-1FD7-CE2B-EA9C514B83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6292"/>
          <a:stretch/>
        </p:blipFill>
        <p:spPr bwMode="auto">
          <a:xfrm>
            <a:off x="4941919" y="3535834"/>
            <a:ext cx="2054014" cy="1891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690126A-4631-5C0C-FB31-6DDEEBFF4159}"/>
              </a:ext>
            </a:extLst>
          </p:cNvPr>
          <p:cNvPicPr>
            <a:picLocks noChangeAspect="1"/>
          </p:cNvPicPr>
          <p:nvPr/>
        </p:nvPicPr>
        <p:blipFill>
          <a:blip r:embed="rId12"/>
          <a:stretch>
            <a:fillRect/>
          </a:stretch>
        </p:blipFill>
        <p:spPr>
          <a:xfrm>
            <a:off x="7033918" y="3522997"/>
            <a:ext cx="2013200" cy="1888339"/>
          </a:xfrm>
          <a:prstGeom prst="rect">
            <a:avLst/>
          </a:prstGeom>
        </p:spPr>
      </p:pic>
      <p:sp>
        <p:nvSpPr>
          <p:cNvPr id="23" name="TextBox 22">
            <a:extLst>
              <a:ext uri="{FF2B5EF4-FFF2-40B4-BE49-F238E27FC236}">
                <a16:creationId xmlns:a16="http://schemas.microsoft.com/office/drawing/2014/main" id="{C13F778E-0E64-E827-53C3-883F5EA2C5E9}"/>
              </a:ext>
            </a:extLst>
          </p:cNvPr>
          <p:cNvSpPr txBox="1"/>
          <p:nvPr/>
        </p:nvSpPr>
        <p:spPr>
          <a:xfrm>
            <a:off x="7028564" y="5427134"/>
            <a:ext cx="1572463" cy="461665"/>
          </a:xfrm>
          <a:prstGeom prst="rect">
            <a:avLst/>
          </a:prstGeom>
          <a:noFill/>
        </p:spPr>
        <p:txBody>
          <a:bodyPr wrap="square">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Large Carpark In Malaysia (With A Hit &amp; Run)</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 by </a:t>
            </a:r>
            <a:r>
              <a:rPr lang="en-AU" sz="800" dirty="0" err="1">
                <a:solidFill>
                  <a:srgbClr val="000000"/>
                </a:solidFill>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thienzieyung</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 is licensed under </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CC BY 2.0</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Picture Placeholder 31">
            <a:extLst>
              <a:ext uri="{FF2B5EF4-FFF2-40B4-BE49-F238E27FC236}">
                <a16:creationId xmlns:a16="http://schemas.microsoft.com/office/drawing/2014/main" id="{D3595371-F65F-63CB-8CAB-0DF7CAA8E8B8}"/>
              </a:ext>
            </a:extLst>
          </p:cNvPr>
          <p:cNvPicPr>
            <a:picLocks noChangeAspect="1"/>
          </p:cNvPicPr>
          <p:nvPr/>
        </p:nvPicPr>
        <p:blipFill>
          <a:blip r:embed="rId15"/>
          <a:srcRect t="1134" b="1134"/>
          <a:stretch/>
        </p:blipFill>
        <p:spPr>
          <a:xfrm>
            <a:off x="9100032" y="3507606"/>
            <a:ext cx="1964520" cy="1889739"/>
          </a:xfrm>
          <a:prstGeom prst="rect">
            <a:avLst/>
          </a:prstGeom>
        </p:spPr>
      </p:pic>
      <p:sp>
        <p:nvSpPr>
          <p:cNvPr id="15" name="TextBox 14">
            <a:extLst>
              <a:ext uri="{FF2B5EF4-FFF2-40B4-BE49-F238E27FC236}">
                <a16:creationId xmlns:a16="http://schemas.microsoft.com/office/drawing/2014/main" id="{849C265A-105D-0B36-750D-1DD1B33C19A9}"/>
              </a:ext>
            </a:extLst>
          </p:cNvPr>
          <p:cNvSpPr txBox="1"/>
          <p:nvPr/>
        </p:nvSpPr>
        <p:spPr>
          <a:xfrm>
            <a:off x="9108697" y="5427768"/>
            <a:ext cx="1729995" cy="461665"/>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Imagehttps://www.istockphoto.com/photo/question-marks-on-blackboard-gm502127770-81726481</a:t>
            </a:r>
          </a:p>
        </p:txBody>
      </p:sp>
      <p:pic>
        <p:nvPicPr>
          <p:cNvPr id="22" name="Picture 21">
            <a:extLst>
              <a:ext uri="{FF2B5EF4-FFF2-40B4-BE49-F238E27FC236}">
                <a16:creationId xmlns:a16="http://schemas.microsoft.com/office/drawing/2014/main" id="{A16F5F1B-F83B-8F90-8587-5194D6CF8686}"/>
              </a:ext>
            </a:extLst>
          </p:cNvPr>
          <p:cNvPicPr>
            <a:picLocks noChangeAspect="1"/>
          </p:cNvPicPr>
          <p:nvPr/>
        </p:nvPicPr>
        <p:blipFill>
          <a:blip r:embed="rId16"/>
          <a:srcRect r="14134"/>
          <a:stretch/>
        </p:blipFill>
        <p:spPr>
          <a:xfrm>
            <a:off x="9011850" y="1089223"/>
            <a:ext cx="1692662" cy="1828436"/>
          </a:xfrm>
          <a:prstGeom prst="rect">
            <a:avLst/>
          </a:prstGeom>
        </p:spPr>
      </p:pic>
      <p:sp>
        <p:nvSpPr>
          <p:cNvPr id="7" name="TextBox 6">
            <a:extLst>
              <a:ext uri="{FF2B5EF4-FFF2-40B4-BE49-F238E27FC236}">
                <a16:creationId xmlns:a16="http://schemas.microsoft.com/office/drawing/2014/main" id="{FAC37D61-0AA2-F7E6-D1A9-CCF1329322BE}"/>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2" name="Picture 1" descr="A map of the major aborigine pathways&#10;&#10;AI-generated content may be incorrect.">
            <a:extLst>
              <a:ext uri="{FF2B5EF4-FFF2-40B4-BE49-F238E27FC236}">
                <a16:creationId xmlns:a16="http://schemas.microsoft.com/office/drawing/2014/main" id="{E152B680-3D35-B5F1-6FB2-8D2A4410FC60}"/>
              </a:ext>
            </a:extLst>
          </p:cNvPr>
          <p:cNvPicPr>
            <a:picLocks noChangeAspect="1"/>
          </p:cNvPicPr>
          <p:nvPr/>
        </p:nvPicPr>
        <p:blipFill>
          <a:blip r:embed="rId17"/>
          <a:stretch>
            <a:fillRect/>
          </a:stretch>
        </p:blipFill>
        <p:spPr>
          <a:xfrm>
            <a:off x="623392" y="1239704"/>
            <a:ext cx="2365380" cy="1661638"/>
          </a:xfrm>
          <a:prstGeom prst="rect">
            <a:avLst/>
          </a:prstGeom>
        </p:spPr>
      </p:pic>
      <p:sp>
        <p:nvSpPr>
          <p:cNvPr id="24" name="TextBox 23">
            <a:extLst>
              <a:ext uri="{FF2B5EF4-FFF2-40B4-BE49-F238E27FC236}">
                <a16:creationId xmlns:a16="http://schemas.microsoft.com/office/drawing/2014/main" id="{12AC46BB-CEF0-1286-C070-9561713155D7}"/>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25" name="Picture 24">
            <a:extLst>
              <a:ext uri="{FF2B5EF4-FFF2-40B4-BE49-F238E27FC236}">
                <a16:creationId xmlns:a16="http://schemas.microsoft.com/office/drawing/2014/main" id="{7DE3EFBE-3EAA-90AE-A480-067491CC448F}"/>
              </a:ext>
            </a:extLst>
          </p:cNvPr>
          <p:cNvPicPr>
            <a:picLocks noChangeAspect="1"/>
          </p:cNvPicPr>
          <p:nvPr/>
        </p:nvPicPr>
        <p:blipFill>
          <a:blip r:embed="rId18"/>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26616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28C51-82B6-3648-DF22-A525BD5FF3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3CF9DD-BAC5-8460-873C-DE74D172FE7D}"/>
              </a:ext>
            </a:extLst>
          </p:cNvPr>
          <p:cNvSpPr>
            <a:spLocks noGrp="1"/>
          </p:cNvSpPr>
          <p:nvPr>
            <p:ph type="title"/>
          </p:nvPr>
        </p:nvSpPr>
        <p:spPr/>
        <p:txBody>
          <a:bodyPr/>
          <a:lstStyle/>
          <a:p>
            <a:r>
              <a:rPr lang="en-US" dirty="0"/>
              <a:t>References</a:t>
            </a:r>
          </a:p>
        </p:txBody>
      </p:sp>
      <p:sp>
        <p:nvSpPr>
          <p:cNvPr id="8" name="TextBox 7">
            <a:extLst>
              <a:ext uri="{FF2B5EF4-FFF2-40B4-BE49-F238E27FC236}">
                <a16:creationId xmlns:a16="http://schemas.microsoft.com/office/drawing/2014/main" id="{F2D99C2A-0193-FDBF-B7F2-61C7D2DB11A9}"/>
              </a:ext>
            </a:extLst>
          </p:cNvPr>
          <p:cNvSpPr txBox="1"/>
          <p:nvPr/>
        </p:nvSpPr>
        <p:spPr>
          <a:xfrm>
            <a:off x="551384" y="3170291"/>
            <a:ext cx="1890068" cy="338554"/>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https://theprodigious.com/wp-content/uploads/2020/01/rainbow.jpg</a:t>
            </a:r>
          </a:p>
        </p:txBody>
      </p:sp>
      <p:pic>
        <p:nvPicPr>
          <p:cNvPr id="26" name="Content Placeholder 25">
            <a:extLst>
              <a:ext uri="{FF2B5EF4-FFF2-40B4-BE49-F238E27FC236}">
                <a16:creationId xmlns:a16="http://schemas.microsoft.com/office/drawing/2014/main" id="{5356A2FA-BCE3-ADD7-1657-43CABBBE79C3}"/>
              </a:ext>
            </a:extLst>
          </p:cNvPr>
          <p:cNvPicPr>
            <a:picLocks noGrp="1" noChangeAspect="1"/>
          </p:cNvPicPr>
          <p:nvPr>
            <p:ph sz="half" idx="1"/>
          </p:nvPr>
        </p:nvPicPr>
        <p:blipFill>
          <a:blip r:embed="rId2"/>
          <a:stretch>
            <a:fillRect/>
          </a:stretch>
        </p:blipFill>
        <p:spPr>
          <a:xfrm>
            <a:off x="623391" y="1188969"/>
            <a:ext cx="2161921" cy="1938992"/>
          </a:xfrm>
          <a:prstGeom prst="rect">
            <a:avLst/>
          </a:prstGeom>
        </p:spPr>
      </p:pic>
      <p:pic>
        <p:nvPicPr>
          <p:cNvPr id="5" name="Picture 4">
            <a:extLst>
              <a:ext uri="{FF2B5EF4-FFF2-40B4-BE49-F238E27FC236}">
                <a16:creationId xmlns:a16="http://schemas.microsoft.com/office/drawing/2014/main" id="{566FAD54-5143-EF44-22EC-0FFE48C9E6BE}"/>
              </a:ext>
            </a:extLst>
          </p:cNvPr>
          <p:cNvPicPr>
            <a:picLocks noChangeAspect="1"/>
          </p:cNvPicPr>
          <p:nvPr/>
        </p:nvPicPr>
        <p:blipFill>
          <a:blip r:embed="rId3"/>
          <a:stretch>
            <a:fillRect/>
          </a:stretch>
        </p:blipFill>
        <p:spPr>
          <a:xfrm>
            <a:off x="2879625" y="1192754"/>
            <a:ext cx="2571439" cy="1935207"/>
          </a:xfrm>
          <a:prstGeom prst="rect">
            <a:avLst/>
          </a:prstGeom>
        </p:spPr>
      </p:pic>
      <p:sp>
        <p:nvSpPr>
          <p:cNvPr id="6" name="TextBox 5">
            <a:extLst>
              <a:ext uri="{FF2B5EF4-FFF2-40B4-BE49-F238E27FC236}">
                <a16:creationId xmlns:a16="http://schemas.microsoft.com/office/drawing/2014/main" id="{55A576FF-39B2-2B71-6EC0-91A4A6405059}"/>
              </a:ext>
            </a:extLst>
          </p:cNvPr>
          <p:cNvSpPr txBox="1"/>
          <p:nvPr/>
        </p:nvSpPr>
        <p:spPr>
          <a:xfrm>
            <a:off x="2834013" y="3186826"/>
            <a:ext cx="1890068" cy="615553"/>
          </a:xfrm>
          <a:prstGeom prst="rect">
            <a:avLst/>
          </a:prstGeom>
          <a:noFill/>
        </p:spPr>
        <p:txBody>
          <a:bodyPr wrap="square" rtlCol="0">
            <a:spAutoFit/>
          </a:bodyPr>
          <a:lstStyle/>
          <a:p>
            <a:pPr>
              <a:buNone/>
            </a:pP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ACT Historic Places 2007 Conservation Management Plan for Lanyon. </a:t>
            </a:r>
          </a:p>
          <a:p>
            <a:r>
              <a:rPr lang="en-AU" dirty="0">
                <a:latin typeface="Calibri" panose="020F0502020204030204" pitchFamily="34" charset="0"/>
                <a:ea typeface="Aptos" panose="020B0004020202020204" pitchFamily="34" charset="0"/>
                <a:cs typeface="Aptos" panose="020B0004020202020204" pitchFamily="34" charset="0"/>
              </a:rPr>
              <a:t> </a:t>
            </a:r>
            <a:endParaRPr lang="en-AU" dirty="0">
              <a:latin typeface="Aptos" panose="020B0004020202020204" pitchFamily="34" charset="0"/>
              <a:ea typeface="Aptos" panose="020B0004020202020204" pitchFamily="34" charset="0"/>
              <a:cs typeface="Aptos" panose="020B0004020202020204" pitchFamily="34" charset="0"/>
            </a:endParaRPr>
          </a:p>
        </p:txBody>
      </p:sp>
      <p:sp>
        <p:nvSpPr>
          <p:cNvPr id="3" name="TextBox 2">
            <a:extLst>
              <a:ext uri="{FF2B5EF4-FFF2-40B4-BE49-F238E27FC236}">
                <a16:creationId xmlns:a16="http://schemas.microsoft.com/office/drawing/2014/main" id="{D555DA1F-8E68-9F47-78BD-44560B53AFEC}"/>
              </a:ext>
            </a:extLst>
          </p:cNvPr>
          <p:cNvSpPr txBox="1"/>
          <p:nvPr/>
        </p:nvSpPr>
        <p:spPr>
          <a:xfrm>
            <a:off x="5481376" y="3151011"/>
            <a:ext cx="2376264" cy="707886"/>
          </a:xfrm>
          <a:prstGeom prst="rect">
            <a:avLst/>
          </a:prstGeom>
          <a:noFill/>
        </p:spPr>
        <p:txBody>
          <a:bodyPr wrap="square" rtlCol="0">
            <a:spAutoFit/>
          </a:bodyPr>
          <a:lstStyle/>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Bismark, Arnold. (1961) Walking in a line. Retrieved 2025, June 4, from </a:t>
            </a:r>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https://hdl.handle.net/10070/485001</a:t>
            </a:r>
            <a:endPar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AU" sz="800" dirty="0">
                <a:solidFill>
                  <a:srgbClr val="000000"/>
                </a:solidFill>
                <a:latin typeface="Calibri" panose="020F0502020204030204" pitchFamily="34" charset="0"/>
                <a:ea typeface="Calibri" panose="020F0502020204030204" pitchFamily="34" charset="0"/>
                <a:cs typeface="Calibri" panose="020F0502020204030204" pitchFamily="34" charset="0"/>
              </a:rPr>
              <a:t>This image has been altered to black and white https://territorystories.nt.gov.au/10070/485001</a:t>
            </a:r>
          </a:p>
        </p:txBody>
      </p:sp>
      <p:pic>
        <p:nvPicPr>
          <p:cNvPr id="9" name="Picture 8" descr="A group of people walking in the grass&#10;&#10;AI-generated content may be incorrect.">
            <a:extLst>
              <a:ext uri="{FF2B5EF4-FFF2-40B4-BE49-F238E27FC236}">
                <a16:creationId xmlns:a16="http://schemas.microsoft.com/office/drawing/2014/main" id="{A25487BF-EB83-29BB-1DE2-176596E2C60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545377" y="1188969"/>
            <a:ext cx="2871227" cy="1935207"/>
          </a:xfrm>
          <a:prstGeom prst="rect">
            <a:avLst/>
          </a:prstGeom>
        </p:spPr>
      </p:pic>
      <p:sp>
        <p:nvSpPr>
          <p:cNvPr id="11" name="TextBox 10">
            <a:extLst>
              <a:ext uri="{FF2B5EF4-FFF2-40B4-BE49-F238E27FC236}">
                <a16:creationId xmlns:a16="http://schemas.microsoft.com/office/drawing/2014/main" id="{FC6FAAE8-5EA3-FAA3-AFB8-8D5A588DBFE8}"/>
              </a:ext>
            </a:extLst>
          </p:cNvPr>
          <p:cNvSpPr txBox="1"/>
          <p:nvPr/>
        </p:nvSpPr>
        <p:spPr>
          <a:xfrm>
            <a:off x="551384" y="3669146"/>
            <a:ext cx="9793088" cy="1938992"/>
          </a:xfrm>
          <a:prstGeom prst="rect">
            <a:avLst/>
          </a:prstGeom>
          <a:noFill/>
        </p:spPr>
        <p:txBody>
          <a:bodyPr wrap="square" rtlCol="0">
            <a:spAutoFit/>
          </a:bodyPr>
          <a:lstStyle/>
          <a:p>
            <a:r>
              <a:rPr lang="en-AU" dirty="0">
                <a:solidFill>
                  <a:srgbClr val="000000"/>
                </a:solidFill>
              </a:rPr>
              <a:t>Excursion ideas</a:t>
            </a:r>
          </a:p>
          <a:p>
            <a:r>
              <a:rPr lang="en-AU" sz="1100" dirty="0">
                <a:solidFill>
                  <a:srgbClr val="000000"/>
                </a:solidFill>
                <a:hlinkClick r:id="rId7">
                  <a:extLst>
                    <a:ext uri="{A12FA001-AC4F-418D-AE19-62706E023703}">
                      <ahyp:hlinkClr xmlns:ahyp="http://schemas.microsoft.com/office/drawing/2018/hyperlinkcolor" val="tx"/>
                    </a:ext>
                  </a:extLst>
                </a:hlinkClick>
              </a:rPr>
              <a:t>Canoe and scar tree Lanyon</a:t>
            </a:r>
            <a:r>
              <a:rPr lang="en-AU" sz="1100" dirty="0">
                <a:solidFill>
                  <a:srgbClr val="000000"/>
                </a:solidFill>
              </a:rPr>
              <a:t> – Plan a visit to ACT Historic Places, Lanyon Homestead.</a:t>
            </a:r>
          </a:p>
          <a:p>
            <a:endParaRPr lang="en-AU" sz="1100" dirty="0">
              <a:solidFill>
                <a:srgbClr val="000000"/>
              </a:solidFill>
            </a:endParaRPr>
          </a:p>
          <a:p>
            <a:r>
              <a:rPr lang="en-AU" sz="1100" dirty="0">
                <a:solidFill>
                  <a:srgbClr val="000000"/>
                </a:solidFill>
                <a:hlinkClick r:id="rId8">
                  <a:extLst>
                    <a:ext uri="{A12FA001-AC4F-418D-AE19-62706E023703}">
                      <ahyp:hlinkClr xmlns:ahyp="http://schemas.microsoft.com/office/drawing/2018/hyperlinkcolor" val="tx"/>
                    </a:ext>
                  </a:extLst>
                </a:hlinkClick>
              </a:rPr>
              <a:t>Canberra Railway Museum</a:t>
            </a:r>
            <a:r>
              <a:rPr lang="en-AU" sz="1100" dirty="0">
                <a:solidFill>
                  <a:srgbClr val="000000"/>
                </a:solidFill>
              </a:rPr>
              <a:t> – Train enthusiasts? Visit ‘</a:t>
            </a:r>
            <a:r>
              <a:rPr lang="en-AU" sz="1100" dirty="0">
                <a:solidFill>
                  <a:srgbClr val="000000"/>
                </a:solidFill>
                <a:hlinkClick r:id="rId9">
                  <a:extLst>
                    <a:ext uri="{A12FA001-AC4F-418D-AE19-62706E023703}">
                      <ahyp:hlinkClr xmlns:ahyp="http://schemas.microsoft.com/office/drawing/2018/hyperlinkcolor" val="tx"/>
                    </a:ext>
                  </a:extLst>
                </a:hlinkClick>
              </a:rPr>
              <a:t>1210</a:t>
            </a:r>
            <a:r>
              <a:rPr lang="en-AU" sz="1100" dirty="0">
                <a:solidFill>
                  <a:srgbClr val="000000"/>
                </a:solidFill>
              </a:rPr>
              <a:t>’ the goods train that came to Canberra in 1914. (Kingston)</a:t>
            </a:r>
          </a:p>
          <a:p>
            <a:endParaRPr lang="en-AU" dirty="0"/>
          </a:p>
          <a:p>
            <a:r>
              <a:rPr lang="en-AU" dirty="0">
                <a:solidFill>
                  <a:srgbClr val="000000"/>
                </a:solidFill>
              </a:rPr>
              <a:t>Incursion ideas</a:t>
            </a:r>
          </a:p>
          <a:p>
            <a:r>
              <a:rPr lang="en-AU" sz="1100" dirty="0">
                <a:solidFill>
                  <a:srgbClr val="000000"/>
                </a:solidFill>
                <a:hlinkClick r:id="rId10">
                  <a:extLst>
                    <a:ext uri="{A12FA001-AC4F-418D-AE19-62706E023703}">
                      <ahyp:hlinkClr xmlns:ahyp="http://schemas.microsoft.com/office/drawing/2018/hyperlinkcolor" val="tx"/>
                    </a:ext>
                  </a:extLst>
                </a:hlinkClick>
              </a:rPr>
              <a:t>Aboriginal and Torres Strait First Nations School Workshops</a:t>
            </a:r>
            <a:r>
              <a:rPr lang="en-AU" sz="1100" dirty="0">
                <a:solidFill>
                  <a:srgbClr val="000000"/>
                </a:solidFill>
              </a:rPr>
              <a:t> – First Nations Education</a:t>
            </a:r>
          </a:p>
          <a:p>
            <a:endParaRPr lang="en-AU" sz="1100" dirty="0">
              <a:solidFill>
                <a:srgbClr val="000000"/>
              </a:solidFill>
            </a:endParaRPr>
          </a:p>
          <a:p>
            <a:r>
              <a:rPr lang="en-AU" sz="1100" dirty="0">
                <a:solidFill>
                  <a:srgbClr val="000000"/>
                </a:solidFill>
                <a:hlinkClick r:id="rId11">
                  <a:extLst>
                    <a:ext uri="{A12FA001-AC4F-418D-AE19-62706E023703}">
                      <ahyp:hlinkClr xmlns:ahyp="http://schemas.microsoft.com/office/drawing/2018/hyperlinkcolor" val="tx"/>
                    </a:ext>
                  </a:extLst>
                </a:hlinkClick>
              </a:rPr>
              <a:t>Empowering Students with Lifelong Bike Riding Skills | </a:t>
            </a:r>
            <a:r>
              <a:rPr lang="en-AU" sz="1100" dirty="0" err="1">
                <a:solidFill>
                  <a:srgbClr val="000000"/>
                </a:solidFill>
                <a:hlinkClick r:id="rId11">
                  <a:extLst>
                    <a:ext uri="{A12FA001-AC4F-418D-AE19-62706E023703}">
                      <ahyp:hlinkClr xmlns:ahyp="http://schemas.microsoft.com/office/drawing/2018/hyperlinkcolor" val="tx"/>
                    </a:ext>
                  </a:extLst>
                </a:hlinkClick>
              </a:rPr>
              <a:t>AusBike</a:t>
            </a:r>
            <a:r>
              <a:rPr lang="en-AU" sz="1100" dirty="0">
                <a:solidFill>
                  <a:srgbClr val="000000"/>
                </a:solidFill>
              </a:rPr>
              <a:t> - Free bike riding incursion </a:t>
            </a:r>
          </a:p>
        </p:txBody>
      </p:sp>
      <p:sp>
        <p:nvSpPr>
          <p:cNvPr id="7" name="TextBox 6">
            <a:extLst>
              <a:ext uri="{FF2B5EF4-FFF2-40B4-BE49-F238E27FC236}">
                <a16:creationId xmlns:a16="http://schemas.microsoft.com/office/drawing/2014/main" id="{42B01E3C-750F-6B27-D6E9-965506F19015}"/>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499636B2-4D86-F182-DF6F-2F0E8A9FE4D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0" name="Picture 9">
            <a:extLst>
              <a:ext uri="{FF2B5EF4-FFF2-40B4-BE49-F238E27FC236}">
                <a16:creationId xmlns:a16="http://schemas.microsoft.com/office/drawing/2014/main" id="{F4A458BC-8C0F-EDA5-409A-A1348F2BBFDC}"/>
              </a:ext>
            </a:extLst>
          </p:cNvPr>
          <p:cNvPicPr>
            <a:picLocks noChangeAspect="1"/>
          </p:cNvPicPr>
          <p:nvPr/>
        </p:nvPicPr>
        <p:blipFill>
          <a:blip r:embed="rId1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229346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8749-690C-424D-FDB3-06C43F8488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8E728F-0F71-12A5-3A70-AB8218D3CBD0}"/>
              </a:ext>
            </a:extLst>
          </p:cNvPr>
          <p:cNvSpPr>
            <a:spLocks noGrp="1"/>
          </p:cNvSpPr>
          <p:nvPr>
            <p:ph type="title"/>
          </p:nvPr>
        </p:nvSpPr>
        <p:spPr/>
        <p:txBody>
          <a:bodyPr/>
          <a:lstStyle/>
          <a:p>
            <a:r>
              <a:rPr lang="en-US" dirty="0"/>
              <a:t>Acknowledgements</a:t>
            </a:r>
          </a:p>
        </p:txBody>
      </p:sp>
      <p:sp>
        <p:nvSpPr>
          <p:cNvPr id="12" name="TextBox 11">
            <a:extLst>
              <a:ext uri="{FF2B5EF4-FFF2-40B4-BE49-F238E27FC236}">
                <a16:creationId xmlns:a16="http://schemas.microsoft.com/office/drawing/2014/main" id="{E73B02EA-23B0-F571-0D14-216E4B6F2295}"/>
              </a:ext>
            </a:extLst>
          </p:cNvPr>
          <p:cNvSpPr txBox="1"/>
          <p:nvPr/>
        </p:nvSpPr>
        <p:spPr>
          <a:xfrm>
            <a:off x="623392" y="1124745"/>
            <a:ext cx="9587408" cy="3139321"/>
          </a:xfrm>
          <a:prstGeom prst="rect">
            <a:avLst/>
          </a:prstGeom>
          <a:noFill/>
        </p:spPr>
        <p:txBody>
          <a:bodyPr wrap="square" rtlCol="0">
            <a:spAutoFit/>
          </a:bodyPr>
          <a:lstStyle/>
          <a:p>
            <a:r>
              <a:rPr lang="en-AU" dirty="0">
                <a:solidFill>
                  <a:srgbClr val="000000"/>
                </a:solidFill>
              </a:rPr>
              <a:t>Thanks to Miyo Robertson (Wiradjuri Nation) for the oral recording.</a:t>
            </a:r>
          </a:p>
          <a:p>
            <a:r>
              <a:rPr lang="en-AU" dirty="0">
                <a:solidFill>
                  <a:srgbClr val="000000"/>
                </a:solidFill>
              </a:rPr>
              <a:t>Some of these words were inspired by ‘High Country Footprints’ by Peter </a:t>
            </a:r>
            <a:r>
              <a:rPr lang="en-AU" dirty="0" err="1">
                <a:solidFill>
                  <a:srgbClr val="000000"/>
                </a:solidFill>
              </a:rPr>
              <a:t>Kabaila</a:t>
            </a:r>
            <a:endParaRPr lang="en-AU" dirty="0">
              <a:solidFill>
                <a:srgbClr val="000000"/>
              </a:solidFill>
            </a:endParaRPr>
          </a:p>
          <a:p>
            <a:endParaRPr lang="en-AU" dirty="0">
              <a:solidFill>
                <a:srgbClr val="000000"/>
              </a:solidFill>
            </a:endParaRPr>
          </a:p>
          <a:p>
            <a:r>
              <a:rPr lang="en-AU" dirty="0">
                <a:solidFill>
                  <a:srgbClr val="000000"/>
                </a:solidFill>
              </a:rPr>
              <a:t>This educational resource was reviewed for cultural integrity by </a:t>
            </a:r>
          </a:p>
          <a:p>
            <a:pPr fontAlgn="base"/>
            <a:r>
              <a:rPr lang="en-AU" dirty="0">
                <a:solidFill>
                  <a:srgbClr val="000000"/>
                </a:solidFill>
              </a:rPr>
              <a:t>Cass Thompson  (</a:t>
            </a:r>
            <a:r>
              <a:rPr lang="en-AU" dirty="0" err="1">
                <a:solidFill>
                  <a:srgbClr val="000000"/>
                </a:solidFill>
              </a:rPr>
              <a:t>Yuin</a:t>
            </a:r>
            <a:r>
              <a:rPr lang="en-AU" dirty="0">
                <a:solidFill>
                  <a:srgbClr val="000000"/>
                </a:solidFill>
              </a:rPr>
              <a:t> Nation) &amp; Donald Hage</a:t>
            </a:r>
          </a:p>
          <a:p>
            <a:pPr fontAlgn="base"/>
            <a:r>
              <a:rPr lang="en-AU" dirty="0">
                <a:solidFill>
                  <a:srgbClr val="000000"/>
                </a:solidFill>
              </a:rPr>
              <a:t>Chief Minister, Treasury &amp; Economic Development Directorate </a:t>
            </a:r>
          </a:p>
          <a:p>
            <a:endParaRPr lang="en-AU" dirty="0">
              <a:solidFill>
                <a:srgbClr val="000000"/>
              </a:solidFill>
            </a:endParaRPr>
          </a:p>
          <a:p>
            <a:r>
              <a:rPr lang="en-AU" dirty="0">
                <a:solidFill>
                  <a:srgbClr val="000000"/>
                </a:solidFill>
              </a:rPr>
              <a:t>The following ACT School Teachers who reviewed this educational resource</a:t>
            </a:r>
          </a:p>
          <a:p>
            <a:r>
              <a:rPr lang="en-AU" dirty="0">
                <a:solidFill>
                  <a:srgbClr val="000000"/>
                </a:solidFill>
              </a:rPr>
              <a:t>Claire Hansen</a:t>
            </a:r>
          </a:p>
          <a:p>
            <a:r>
              <a:rPr lang="en-AU" dirty="0">
                <a:solidFill>
                  <a:srgbClr val="000000"/>
                </a:solidFill>
              </a:rPr>
              <a:t>Maha Siddiqui</a:t>
            </a:r>
          </a:p>
          <a:p>
            <a:r>
              <a:rPr lang="en-AU" dirty="0">
                <a:solidFill>
                  <a:srgbClr val="000000"/>
                </a:solidFill>
              </a:rPr>
              <a:t>Helen DelGuzzo</a:t>
            </a:r>
          </a:p>
        </p:txBody>
      </p:sp>
      <p:sp>
        <p:nvSpPr>
          <p:cNvPr id="3" name="TextBox 2">
            <a:extLst>
              <a:ext uri="{FF2B5EF4-FFF2-40B4-BE49-F238E27FC236}">
                <a16:creationId xmlns:a16="http://schemas.microsoft.com/office/drawing/2014/main" id="{B0F25E38-5FD8-9740-5E0D-3D1BD41187F8}"/>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ADCA6F14-2893-D396-E94D-96C97B5047B0}"/>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5" name="Picture 4">
            <a:extLst>
              <a:ext uri="{FF2B5EF4-FFF2-40B4-BE49-F238E27FC236}">
                <a16:creationId xmlns:a16="http://schemas.microsoft.com/office/drawing/2014/main" id="{8F12EE13-5C18-D0CF-67F5-E9BEF7A81AAD}"/>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4025965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11E4E8-3657-F44A-542B-E15FF259AD8C}"/>
              </a:ext>
            </a:extLst>
          </p:cNvPr>
          <p:cNvSpPr txBox="1"/>
          <p:nvPr/>
        </p:nvSpPr>
        <p:spPr>
          <a:xfrm>
            <a:off x="983432" y="692696"/>
            <a:ext cx="10669016" cy="3416320"/>
          </a:xfrm>
          <a:prstGeom prst="rect">
            <a:avLst/>
          </a:prstGeom>
          <a:noFill/>
        </p:spPr>
        <p:txBody>
          <a:bodyPr wrap="square" rtlCol="0">
            <a:spAutoFit/>
          </a:bodyPr>
          <a:lstStyle/>
          <a:p>
            <a:r>
              <a:rPr lang="en-AU" sz="2400" dirty="0">
                <a:solidFill>
                  <a:srgbClr val="000000"/>
                </a:solidFill>
              </a:rPr>
              <a:t>The ACT is an acronym that means the </a:t>
            </a:r>
            <a:r>
              <a:rPr lang="en-AU" sz="2400" u="sng" dirty="0">
                <a:solidFill>
                  <a:srgbClr val="000000"/>
                </a:solidFill>
              </a:rPr>
              <a:t>A</a:t>
            </a:r>
            <a:r>
              <a:rPr lang="en-AU" sz="2400" dirty="0">
                <a:solidFill>
                  <a:srgbClr val="000000"/>
                </a:solidFill>
              </a:rPr>
              <a:t>ustralian </a:t>
            </a:r>
            <a:r>
              <a:rPr lang="en-AU" sz="2400" u="sng" dirty="0">
                <a:solidFill>
                  <a:srgbClr val="000000"/>
                </a:solidFill>
              </a:rPr>
              <a:t>C</a:t>
            </a:r>
            <a:r>
              <a:rPr lang="en-AU" sz="2400" dirty="0">
                <a:solidFill>
                  <a:srgbClr val="000000"/>
                </a:solidFill>
              </a:rPr>
              <a:t>apital </a:t>
            </a:r>
            <a:r>
              <a:rPr lang="en-AU" sz="2400" u="sng" dirty="0">
                <a:solidFill>
                  <a:srgbClr val="000000"/>
                </a:solidFill>
              </a:rPr>
              <a:t>T</a:t>
            </a:r>
            <a:r>
              <a:rPr lang="en-AU" sz="2400" dirty="0">
                <a:solidFill>
                  <a:srgbClr val="000000"/>
                </a:solidFill>
              </a:rPr>
              <a:t>erritory.</a:t>
            </a:r>
          </a:p>
          <a:p>
            <a:endParaRPr lang="en-AU" sz="2400" dirty="0">
              <a:solidFill>
                <a:srgbClr val="000000"/>
              </a:solidFill>
            </a:endParaRPr>
          </a:p>
          <a:p>
            <a:r>
              <a:rPr lang="en-AU" sz="2400" dirty="0">
                <a:solidFill>
                  <a:srgbClr val="000000"/>
                </a:solidFill>
              </a:rPr>
              <a:t>In this learning resource, both the ACT and Canberra will be words used to describe the place where we live.  </a:t>
            </a:r>
          </a:p>
          <a:p>
            <a:endParaRPr lang="en-AU" sz="2400" dirty="0">
              <a:solidFill>
                <a:srgbClr val="000000"/>
              </a:solidFill>
            </a:endParaRPr>
          </a:p>
          <a:p>
            <a:r>
              <a:rPr lang="en-AU" sz="2400" dirty="0">
                <a:solidFill>
                  <a:srgbClr val="000000"/>
                </a:solidFill>
              </a:rPr>
              <a:t>Have a look at these maps to explore where you live or go to school in the ACT.</a:t>
            </a:r>
          </a:p>
          <a:p>
            <a:endParaRPr lang="en-AU" sz="2400" dirty="0">
              <a:solidFill>
                <a:srgbClr val="000000"/>
              </a:solidFill>
            </a:endParaRPr>
          </a:p>
          <a:p>
            <a:r>
              <a:rPr lang="en-AU" sz="2400" dirty="0">
                <a:solidFill>
                  <a:srgbClr val="000000"/>
                </a:solidFill>
              </a:rPr>
              <a:t>Can you see the area of land which is the ACT and Canberra on these maps?</a:t>
            </a:r>
          </a:p>
        </p:txBody>
      </p:sp>
      <p:sp>
        <p:nvSpPr>
          <p:cNvPr id="5" name="TextBox 4">
            <a:extLst>
              <a:ext uri="{FF2B5EF4-FFF2-40B4-BE49-F238E27FC236}">
                <a16:creationId xmlns:a16="http://schemas.microsoft.com/office/drawing/2014/main" id="{9714CD2C-D145-4173-F5A7-140806AE4F36}"/>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7" name="Picture 6">
            <a:extLst>
              <a:ext uri="{FF2B5EF4-FFF2-40B4-BE49-F238E27FC236}">
                <a16:creationId xmlns:a16="http://schemas.microsoft.com/office/drawing/2014/main" id="{FACE2EAB-87E3-76D2-699E-25DC13D24DF7}"/>
              </a:ext>
            </a:extLst>
          </p:cNvPr>
          <p:cNvPicPr>
            <a:picLocks noChangeAspect="1"/>
          </p:cNvPicPr>
          <p:nvPr/>
        </p:nvPicPr>
        <p:blipFill>
          <a:blip r:embed="rId2"/>
          <a:stretch>
            <a:fillRect/>
          </a:stretch>
        </p:blipFill>
        <p:spPr>
          <a:xfrm>
            <a:off x="9552384" y="6063641"/>
            <a:ext cx="2400635" cy="685896"/>
          </a:xfrm>
          <a:prstGeom prst="rect">
            <a:avLst/>
          </a:prstGeom>
        </p:spPr>
      </p:pic>
      <p:pic>
        <p:nvPicPr>
          <p:cNvPr id="9" name="Picture 8">
            <a:extLst>
              <a:ext uri="{FF2B5EF4-FFF2-40B4-BE49-F238E27FC236}">
                <a16:creationId xmlns:a16="http://schemas.microsoft.com/office/drawing/2014/main" id="{C1C1458C-BF24-31C5-157A-74F500D263CB}"/>
              </a:ext>
            </a:extLst>
          </p:cNvPr>
          <p:cNvPicPr>
            <a:picLocks noChangeAspect="1"/>
          </p:cNvPicPr>
          <p:nvPr/>
        </p:nvPicPr>
        <p:blipFill>
          <a:blip r:embed="rId3"/>
          <a:stretch>
            <a:fillRect/>
          </a:stretch>
        </p:blipFill>
        <p:spPr>
          <a:xfrm>
            <a:off x="10344472" y="6012296"/>
            <a:ext cx="1494513" cy="729878"/>
          </a:xfrm>
          <a:prstGeom prst="rect">
            <a:avLst/>
          </a:prstGeom>
        </p:spPr>
      </p:pic>
      <p:sp>
        <p:nvSpPr>
          <p:cNvPr id="10" name="TextBox 9">
            <a:extLst>
              <a:ext uri="{FF2B5EF4-FFF2-40B4-BE49-F238E27FC236}">
                <a16:creationId xmlns:a16="http://schemas.microsoft.com/office/drawing/2014/main" id="{2753652D-A596-88FC-72FD-77E9A58AC5A1}"/>
              </a:ext>
            </a:extLst>
          </p:cNvPr>
          <p:cNvSpPr txBox="1"/>
          <p:nvPr/>
        </p:nvSpPr>
        <p:spPr>
          <a:xfrm>
            <a:off x="1724698" y="4713725"/>
            <a:ext cx="2141984" cy="369332"/>
          </a:xfrm>
          <a:prstGeom prst="rect">
            <a:avLst/>
          </a:prstGeom>
          <a:noFill/>
        </p:spPr>
        <p:txBody>
          <a:bodyPr wrap="square">
            <a:spAutoFit/>
          </a:bodyPr>
          <a:lstStyle/>
          <a:p>
            <a:r>
              <a:rPr lang="en-AU" dirty="0">
                <a:hlinkClick r:id="rId4"/>
              </a:rPr>
              <a:t>Home - </a:t>
            </a:r>
            <a:r>
              <a:rPr lang="en-AU" dirty="0" err="1">
                <a:hlinkClick r:id="rId4"/>
              </a:rPr>
              <a:t>ACTmapi</a:t>
            </a:r>
            <a:endParaRPr lang="en-AU" dirty="0"/>
          </a:p>
        </p:txBody>
      </p:sp>
      <p:sp>
        <p:nvSpPr>
          <p:cNvPr id="11" name="TextBox 10">
            <a:extLst>
              <a:ext uri="{FF2B5EF4-FFF2-40B4-BE49-F238E27FC236}">
                <a16:creationId xmlns:a16="http://schemas.microsoft.com/office/drawing/2014/main" id="{7B1BFCBE-E9AA-F067-BB75-BC3339D6345A}"/>
              </a:ext>
            </a:extLst>
          </p:cNvPr>
          <p:cNvSpPr txBox="1"/>
          <p:nvPr/>
        </p:nvSpPr>
        <p:spPr>
          <a:xfrm>
            <a:off x="8184232" y="4713587"/>
            <a:ext cx="2286000" cy="369332"/>
          </a:xfrm>
          <a:prstGeom prst="rect">
            <a:avLst/>
          </a:prstGeom>
          <a:noFill/>
        </p:spPr>
        <p:txBody>
          <a:bodyPr wrap="square">
            <a:spAutoFit/>
          </a:bodyPr>
          <a:lstStyle/>
          <a:p>
            <a:r>
              <a:rPr lang="en-AU" dirty="0" err="1">
                <a:hlinkClick r:id="rId5"/>
              </a:rPr>
              <a:t>ACTmapi</a:t>
            </a:r>
            <a:r>
              <a:rPr lang="en-AU" dirty="0">
                <a:hlinkClick r:id="rId5"/>
              </a:rPr>
              <a:t> Basic Map</a:t>
            </a:r>
            <a:endParaRPr lang="en-AU" dirty="0"/>
          </a:p>
        </p:txBody>
      </p:sp>
    </p:spTree>
    <p:extLst>
      <p:ext uri="{BB962C8B-B14F-4D97-AF65-F5344CB8AC3E}">
        <p14:creationId xmlns:p14="http://schemas.microsoft.com/office/powerpoint/2010/main" val="262111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E7D4F-48EA-F230-1A06-293F70F70B00}"/>
              </a:ext>
            </a:extLst>
          </p:cNvPr>
          <p:cNvSpPr>
            <a:spLocks noGrp="1"/>
          </p:cNvSpPr>
          <p:nvPr>
            <p:ph type="title"/>
          </p:nvPr>
        </p:nvSpPr>
        <p:spPr/>
        <p:txBody>
          <a:bodyPr/>
          <a:lstStyle/>
          <a:p>
            <a:pPr algn="ctr"/>
            <a:r>
              <a:rPr lang="en-US" dirty="0"/>
              <a:t>The history of transport in Canberra</a:t>
            </a:r>
          </a:p>
        </p:txBody>
      </p:sp>
      <p:sp>
        <p:nvSpPr>
          <p:cNvPr id="5" name="Content Placeholder 4">
            <a:extLst>
              <a:ext uri="{FF2B5EF4-FFF2-40B4-BE49-F238E27FC236}">
                <a16:creationId xmlns:a16="http://schemas.microsoft.com/office/drawing/2014/main" id="{54E01802-C20D-07C6-664B-370D2A796DBE}"/>
              </a:ext>
            </a:extLst>
          </p:cNvPr>
          <p:cNvSpPr>
            <a:spLocks noGrp="1"/>
          </p:cNvSpPr>
          <p:nvPr>
            <p:ph sz="half" idx="1"/>
          </p:nvPr>
        </p:nvSpPr>
        <p:spPr>
          <a:xfrm>
            <a:off x="609600" y="1223571"/>
            <a:ext cx="3392998" cy="4509685"/>
          </a:xfrm>
          <a:ln>
            <a:solidFill>
              <a:srgbClr val="52247F"/>
            </a:solidFill>
          </a:ln>
        </p:spPr>
        <p:txBody>
          <a:bodyPr>
            <a:normAutofit/>
          </a:bodyPr>
          <a:lstStyle/>
          <a:p>
            <a:pPr marL="0" indent="0" algn="ctr">
              <a:buNone/>
            </a:pPr>
            <a:r>
              <a:rPr lang="en-US" sz="1600" dirty="0">
                <a:solidFill>
                  <a:srgbClr val="000000"/>
                </a:solidFill>
              </a:rPr>
              <a:t>What types of transport do we already know about?</a:t>
            </a:r>
          </a:p>
        </p:txBody>
      </p:sp>
      <p:sp>
        <p:nvSpPr>
          <p:cNvPr id="6" name="Content Placeholder 5">
            <a:extLst>
              <a:ext uri="{FF2B5EF4-FFF2-40B4-BE49-F238E27FC236}">
                <a16:creationId xmlns:a16="http://schemas.microsoft.com/office/drawing/2014/main" id="{D2D0D69F-5492-45EA-149B-8B80AB90CAAD}"/>
              </a:ext>
            </a:extLst>
          </p:cNvPr>
          <p:cNvSpPr>
            <a:spLocks noGrp="1"/>
          </p:cNvSpPr>
          <p:nvPr>
            <p:ph sz="half" idx="2"/>
          </p:nvPr>
        </p:nvSpPr>
        <p:spPr>
          <a:xfrm>
            <a:off x="8189402" y="1223570"/>
            <a:ext cx="3392998" cy="4509685"/>
          </a:xfrm>
          <a:ln>
            <a:solidFill>
              <a:srgbClr val="52247F"/>
            </a:solidFill>
          </a:ln>
        </p:spPr>
        <p:txBody>
          <a:bodyPr>
            <a:normAutofit/>
          </a:bodyPr>
          <a:lstStyle/>
          <a:p>
            <a:pPr marL="0" indent="0" algn="ctr">
              <a:buNone/>
            </a:pPr>
            <a:r>
              <a:rPr lang="en-US" sz="1600" dirty="0">
                <a:solidFill>
                  <a:srgbClr val="000000"/>
                </a:solidFill>
              </a:rPr>
              <a:t>What do the words “diverse backgrounds” mean?</a:t>
            </a:r>
          </a:p>
        </p:txBody>
      </p:sp>
      <p:pic>
        <p:nvPicPr>
          <p:cNvPr id="3" name="Picture 2">
            <a:extLst>
              <a:ext uri="{FF2B5EF4-FFF2-40B4-BE49-F238E27FC236}">
                <a16:creationId xmlns:a16="http://schemas.microsoft.com/office/drawing/2014/main" id="{59DAA6CD-9114-63B4-9AF2-C07085DE3BA2}"/>
              </a:ext>
            </a:extLst>
          </p:cNvPr>
          <p:cNvPicPr>
            <a:picLocks noChangeAspect="1"/>
          </p:cNvPicPr>
          <p:nvPr/>
        </p:nvPicPr>
        <p:blipFill>
          <a:blip r:embed="rId2"/>
          <a:stretch>
            <a:fillRect/>
          </a:stretch>
        </p:blipFill>
        <p:spPr>
          <a:xfrm>
            <a:off x="4226378" y="1223570"/>
            <a:ext cx="3739244" cy="4509685"/>
          </a:xfrm>
          <a:prstGeom prst="rect">
            <a:avLst/>
          </a:prstGeom>
          <a:ln>
            <a:solidFill>
              <a:srgbClr val="52247F"/>
            </a:solidFill>
          </a:ln>
        </p:spPr>
      </p:pic>
      <p:sp>
        <p:nvSpPr>
          <p:cNvPr id="7" name="TextBox 6">
            <a:extLst>
              <a:ext uri="{FF2B5EF4-FFF2-40B4-BE49-F238E27FC236}">
                <a16:creationId xmlns:a16="http://schemas.microsoft.com/office/drawing/2014/main" id="{AF801AB5-9841-46F4-ED24-E4A3F552D508}"/>
              </a:ext>
            </a:extLst>
          </p:cNvPr>
          <p:cNvSpPr txBox="1"/>
          <p:nvPr/>
        </p:nvSpPr>
        <p:spPr>
          <a:xfrm>
            <a:off x="4717505" y="1223572"/>
            <a:ext cx="2602632" cy="584775"/>
          </a:xfrm>
          <a:prstGeom prst="rect">
            <a:avLst/>
          </a:prstGeom>
          <a:noFill/>
        </p:spPr>
        <p:txBody>
          <a:bodyPr wrap="square" rtlCol="0">
            <a:spAutoFit/>
          </a:bodyPr>
          <a:lstStyle/>
          <a:p>
            <a:pPr algn="ctr"/>
            <a:r>
              <a:rPr lang="en-AU" sz="1600" dirty="0">
                <a:solidFill>
                  <a:srgbClr val="000000"/>
                </a:solidFill>
              </a:rPr>
              <a:t>What do we already know about cause and effect?</a:t>
            </a:r>
          </a:p>
        </p:txBody>
      </p:sp>
      <p:sp>
        <p:nvSpPr>
          <p:cNvPr id="8" name="TextBox 7">
            <a:extLst>
              <a:ext uri="{FF2B5EF4-FFF2-40B4-BE49-F238E27FC236}">
                <a16:creationId xmlns:a16="http://schemas.microsoft.com/office/drawing/2014/main" id="{C681BEAB-1840-7E55-E888-993E3F865EE9}"/>
              </a:ext>
            </a:extLst>
          </p:cNvPr>
          <p:cNvSpPr txBox="1"/>
          <p:nvPr/>
        </p:nvSpPr>
        <p:spPr>
          <a:xfrm>
            <a:off x="6960096" y="6244396"/>
            <a:ext cx="1728192" cy="246221"/>
          </a:xfrm>
          <a:prstGeom prst="rect">
            <a:avLst/>
          </a:prstGeom>
          <a:noFill/>
        </p:spPr>
        <p:txBody>
          <a:bodyPr wrap="square" rtlCol="0">
            <a:spAutoFit/>
          </a:bodyPr>
          <a:lstStyle/>
          <a:p>
            <a:r>
              <a:rPr lang="en-AU" sz="1000" dirty="0">
                <a:solidFill>
                  <a:schemeClr val="bg1"/>
                </a:solidFill>
              </a:rPr>
              <a:t>Stage of inquiry – Tuning in</a:t>
            </a:r>
          </a:p>
        </p:txBody>
      </p:sp>
      <p:sp>
        <p:nvSpPr>
          <p:cNvPr id="9" name="TextBox 8">
            <a:extLst>
              <a:ext uri="{FF2B5EF4-FFF2-40B4-BE49-F238E27FC236}">
                <a16:creationId xmlns:a16="http://schemas.microsoft.com/office/drawing/2014/main" id="{FD6337C0-8930-0509-9D72-6A497E58685C}"/>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8C3A33D7-8F17-57A4-ABAB-A000B592A68A}"/>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0" name="Picture 9">
            <a:extLst>
              <a:ext uri="{FF2B5EF4-FFF2-40B4-BE49-F238E27FC236}">
                <a16:creationId xmlns:a16="http://schemas.microsoft.com/office/drawing/2014/main" id="{0572C7D0-3241-A989-5DBD-257F813D8585}"/>
              </a:ext>
            </a:extLst>
          </p:cNvPr>
          <p:cNvPicPr>
            <a:picLocks noChangeAspect="1"/>
          </p:cNvPicPr>
          <p:nvPr/>
        </p:nvPicPr>
        <p:blipFill>
          <a:blip r:embed="rId3"/>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442069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0D45-9DF3-0840-30F7-9E34FA7AC8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9C1223-341B-DDDE-32E2-B0B720A6AF4D}"/>
              </a:ext>
            </a:extLst>
          </p:cNvPr>
          <p:cNvSpPr>
            <a:spLocks noGrp="1"/>
          </p:cNvSpPr>
          <p:nvPr>
            <p:ph type="title"/>
          </p:nvPr>
        </p:nvSpPr>
        <p:spPr/>
        <p:txBody>
          <a:bodyPr/>
          <a:lstStyle/>
          <a:p>
            <a:pPr algn="ctr"/>
            <a:r>
              <a:rPr lang="en-US" dirty="0"/>
              <a:t>The history of transport in Canberra</a:t>
            </a:r>
          </a:p>
        </p:txBody>
      </p:sp>
      <p:sp>
        <p:nvSpPr>
          <p:cNvPr id="5" name="Content Placeholder 4">
            <a:extLst>
              <a:ext uri="{FF2B5EF4-FFF2-40B4-BE49-F238E27FC236}">
                <a16:creationId xmlns:a16="http://schemas.microsoft.com/office/drawing/2014/main" id="{E8A95077-5B44-D00D-1617-0D6105F75D00}"/>
              </a:ext>
            </a:extLst>
          </p:cNvPr>
          <p:cNvSpPr>
            <a:spLocks noGrp="1"/>
          </p:cNvSpPr>
          <p:nvPr>
            <p:ph sz="half" idx="1"/>
          </p:nvPr>
        </p:nvSpPr>
        <p:spPr>
          <a:xfrm>
            <a:off x="1055440" y="1052737"/>
            <a:ext cx="10081120" cy="4896546"/>
          </a:xfrm>
        </p:spPr>
        <p:txBody>
          <a:bodyPr>
            <a:normAutofit/>
          </a:bodyPr>
          <a:lstStyle/>
          <a:p>
            <a:pPr marL="0" indent="0" algn="ctr">
              <a:buNone/>
            </a:pPr>
            <a:r>
              <a:rPr lang="en-US" sz="3200" b="1" dirty="0">
                <a:solidFill>
                  <a:srgbClr val="000000"/>
                </a:solidFill>
              </a:rPr>
              <a:t>This unit focuses on the following key questions:</a:t>
            </a:r>
          </a:p>
          <a:p>
            <a:pPr marL="0" indent="0" algn="ctr">
              <a:buNone/>
            </a:pPr>
            <a:r>
              <a:rPr lang="en-US" dirty="0">
                <a:solidFill>
                  <a:srgbClr val="000000"/>
                </a:solidFill>
              </a:rPr>
              <a:t>What caused transport in Canberra to change over time?</a:t>
            </a:r>
          </a:p>
          <a:p>
            <a:pPr marL="0" indent="0" algn="ctr">
              <a:buNone/>
            </a:pPr>
            <a:r>
              <a:rPr lang="en-US" dirty="0">
                <a:solidFill>
                  <a:srgbClr val="000000"/>
                </a:solidFill>
              </a:rPr>
              <a:t>What were the significant effects of these changes?</a:t>
            </a:r>
          </a:p>
          <a:p>
            <a:pPr marL="0" indent="0" algn="ctr">
              <a:buNone/>
            </a:pPr>
            <a:r>
              <a:rPr lang="en-US" dirty="0">
                <a:solidFill>
                  <a:srgbClr val="000000"/>
                </a:solidFill>
              </a:rPr>
              <a:t>How did people from diverse backgrounds contribute to these changes?</a:t>
            </a:r>
          </a:p>
        </p:txBody>
      </p:sp>
      <p:pic>
        <p:nvPicPr>
          <p:cNvPr id="3" name="Picture 2">
            <a:extLst>
              <a:ext uri="{FF2B5EF4-FFF2-40B4-BE49-F238E27FC236}">
                <a16:creationId xmlns:a16="http://schemas.microsoft.com/office/drawing/2014/main" id="{15362C20-4D3B-D38D-61DA-ED5036B3FD5F}"/>
              </a:ext>
            </a:extLst>
          </p:cNvPr>
          <p:cNvPicPr>
            <a:picLocks noChangeAspect="1"/>
          </p:cNvPicPr>
          <p:nvPr/>
        </p:nvPicPr>
        <p:blipFill>
          <a:blip r:embed="rId2" cstate="print">
            <a:extLst>
              <a:ext uri="{28A0092B-C50C-407E-A947-70E740481C1C}">
                <a14:useLocalDpi xmlns:a14="http://schemas.microsoft.com/office/drawing/2010/main" val="0"/>
              </a:ext>
            </a:extLst>
          </a:blip>
          <a:srcRect l="21443" t="6734" r="11293" b="19565"/>
          <a:stretch/>
        </p:blipFill>
        <p:spPr>
          <a:xfrm>
            <a:off x="609600" y="3068960"/>
            <a:ext cx="3820472" cy="2736304"/>
          </a:xfrm>
          <a:prstGeom prst="rect">
            <a:avLst/>
          </a:prstGeom>
        </p:spPr>
      </p:pic>
      <p:pic>
        <p:nvPicPr>
          <p:cNvPr id="6" name="Picture 2" descr="An electric vehicle is parked and plugged into an EV charging bay. ">
            <a:extLst>
              <a:ext uri="{FF2B5EF4-FFF2-40B4-BE49-F238E27FC236}">
                <a16:creationId xmlns:a16="http://schemas.microsoft.com/office/drawing/2014/main" id="{B751DB1C-9A3A-E77D-5F6F-A225FBC969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55" t="12606" r="35067"/>
          <a:stretch/>
        </p:blipFill>
        <p:spPr bwMode="auto">
          <a:xfrm>
            <a:off x="7917318" y="3068959"/>
            <a:ext cx="3665082" cy="2718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27">
            <a:extLst>
              <a:ext uri="{FF2B5EF4-FFF2-40B4-BE49-F238E27FC236}">
                <a16:creationId xmlns:a16="http://schemas.microsoft.com/office/drawing/2014/main" id="{DC145764-86D2-AE8F-5AF0-9CD28ABE13DA}"/>
              </a:ext>
            </a:extLst>
          </p:cNvPr>
          <p:cNvPicPr>
            <a:picLocks noChangeAspect="1"/>
          </p:cNvPicPr>
          <p:nvPr/>
        </p:nvPicPr>
        <p:blipFill>
          <a:blip r:embed="rId4"/>
          <a:srcRect l="18110" t="5762" r="18110"/>
          <a:stretch/>
        </p:blipFill>
        <p:spPr>
          <a:xfrm>
            <a:off x="4597894" y="3061193"/>
            <a:ext cx="3185422" cy="2726461"/>
          </a:xfrm>
          <a:prstGeom prst="rect">
            <a:avLst/>
          </a:prstGeom>
        </p:spPr>
      </p:pic>
      <p:sp>
        <p:nvSpPr>
          <p:cNvPr id="7" name="TextBox 6">
            <a:extLst>
              <a:ext uri="{FF2B5EF4-FFF2-40B4-BE49-F238E27FC236}">
                <a16:creationId xmlns:a16="http://schemas.microsoft.com/office/drawing/2014/main" id="{D8FCFCEB-7310-6636-7AF0-D22589F02AA7}"/>
              </a:ext>
            </a:extLst>
          </p:cNvPr>
          <p:cNvSpPr txBox="1"/>
          <p:nvPr/>
        </p:nvSpPr>
        <p:spPr>
          <a:xfrm>
            <a:off x="6960096" y="6244396"/>
            <a:ext cx="1728192" cy="246221"/>
          </a:xfrm>
          <a:prstGeom prst="rect">
            <a:avLst/>
          </a:prstGeom>
          <a:noFill/>
        </p:spPr>
        <p:txBody>
          <a:bodyPr wrap="square" rtlCol="0">
            <a:spAutoFit/>
          </a:bodyPr>
          <a:lstStyle/>
          <a:p>
            <a:r>
              <a:rPr lang="en-AU" sz="1000" dirty="0">
                <a:solidFill>
                  <a:schemeClr val="bg1"/>
                </a:solidFill>
              </a:rPr>
              <a:t>Stage of inquiry – Tuning in</a:t>
            </a:r>
          </a:p>
        </p:txBody>
      </p:sp>
      <p:sp>
        <p:nvSpPr>
          <p:cNvPr id="8" name="TextBox 7">
            <a:extLst>
              <a:ext uri="{FF2B5EF4-FFF2-40B4-BE49-F238E27FC236}">
                <a16:creationId xmlns:a16="http://schemas.microsoft.com/office/drawing/2014/main" id="{E73CC182-9FFC-6551-4B09-E27E38F5CC1B}"/>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2455642E-A42E-3079-84A0-3D8DE1F12C54}"/>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10" name="Picture 9">
            <a:extLst>
              <a:ext uri="{FF2B5EF4-FFF2-40B4-BE49-F238E27FC236}">
                <a16:creationId xmlns:a16="http://schemas.microsoft.com/office/drawing/2014/main" id="{BF383A1B-4F8A-1B0B-6B22-C099AF012088}"/>
              </a:ext>
            </a:extLst>
          </p:cNvPr>
          <p:cNvPicPr>
            <a:picLocks noChangeAspect="1"/>
          </p:cNvPicPr>
          <p:nvPr/>
        </p:nvPicPr>
        <p:blipFill>
          <a:blip r:embed="rId5"/>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177644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64525-3D9C-2C48-E36D-3FA3A841C1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081DDA-5FF0-3A57-6C2B-BE405159EA96}"/>
              </a:ext>
            </a:extLst>
          </p:cNvPr>
          <p:cNvSpPr>
            <a:spLocks noGrp="1"/>
          </p:cNvSpPr>
          <p:nvPr>
            <p:ph type="title"/>
          </p:nvPr>
        </p:nvSpPr>
        <p:spPr/>
        <p:txBody>
          <a:bodyPr/>
          <a:lstStyle/>
          <a:p>
            <a:pPr algn="ctr"/>
            <a:r>
              <a:rPr lang="en-US" dirty="0"/>
              <a:t>Aboriginal ways of transport</a:t>
            </a:r>
          </a:p>
        </p:txBody>
      </p:sp>
      <p:sp>
        <p:nvSpPr>
          <p:cNvPr id="6" name="TextBox 5">
            <a:extLst>
              <a:ext uri="{FF2B5EF4-FFF2-40B4-BE49-F238E27FC236}">
                <a16:creationId xmlns:a16="http://schemas.microsoft.com/office/drawing/2014/main" id="{6D244D3E-3FFB-3ECD-7579-C3FCE5843AB1}"/>
              </a:ext>
            </a:extLst>
          </p:cNvPr>
          <p:cNvSpPr txBox="1"/>
          <p:nvPr/>
        </p:nvSpPr>
        <p:spPr>
          <a:xfrm>
            <a:off x="6960096" y="6244395"/>
            <a:ext cx="1944216" cy="369332"/>
          </a:xfrm>
          <a:prstGeom prst="rect">
            <a:avLst/>
          </a:prstGeom>
          <a:noFill/>
        </p:spPr>
        <p:txBody>
          <a:bodyPr wrap="square" rtlCol="0">
            <a:spAutoFit/>
          </a:bodyPr>
          <a:lstStyle/>
          <a:p>
            <a:r>
              <a:rPr lang="en-AU" sz="1000" dirty="0">
                <a:solidFill>
                  <a:schemeClr val="bg1"/>
                </a:solidFill>
              </a:rPr>
              <a:t>Stage of inquiry – Tuning in</a:t>
            </a:r>
          </a:p>
          <a:p>
            <a:r>
              <a:rPr lang="en-AU" sz="800" dirty="0">
                <a:solidFill>
                  <a:schemeClr val="bg1"/>
                </a:solidFill>
              </a:rPr>
              <a:t>Cross Curricular– Indigenous histories</a:t>
            </a:r>
          </a:p>
        </p:txBody>
      </p:sp>
      <p:pic>
        <p:nvPicPr>
          <p:cNvPr id="9" name="Picture 8">
            <a:extLst>
              <a:ext uri="{FF2B5EF4-FFF2-40B4-BE49-F238E27FC236}">
                <a16:creationId xmlns:a16="http://schemas.microsoft.com/office/drawing/2014/main" id="{CC76D04B-5785-59EE-18EF-18BE6C71A9FC}"/>
              </a:ext>
            </a:extLst>
          </p:cNvPr>
          <p:cNvPicPr>
            <a:picLocks noChangeAspect="1"/>
          </p:cNvPicPr>
          <p:nvPr/>
        </p:nvPicPr>
        <p:blipFill>
          <a:blip r:embed="rId4"/>
          <a:stretch>
            <a:fillRect/>
          </a:stretch>
        </p:blipFill>
        <p:spPr>
          <a:xfrm>
            <a:off x="1055439" y="1268760"/>
            <a:ext cx="4401365" cy="3312368"/>
          </a:xfrm>
          <a:prstGeom prst="rect">
            <a:avLst/>
          </a:prstGeom>
        </p:spPr>
      </p:pic>
      <p:sp>
        <p:nvSpPr>
          <p:cNvPr id="5" name="TextBox 4">
            <a:extLst>
              <a:ext uri="{FF2B5EF4-FFF2-40B4-BE49-F238E27FC236}">
                <a16:creationId xmlns:a16="http://schemas.microsoft.com/office/drawing/2014/main" id="{22775CFF-32FA-5AEA-A234-AA6299383230}"/>
              </a:ext>
            </a:extLst>
          </p:cNvPr>
          <p:cNvSpPr txBox="1"/>
          <p:nvPr/>
        </p:nvSpPr>
        <p:spPr>
          <a:xfrm>
            <a:off x="4295801" y="5085184"/>
            <a:ext cx="2880320" cy="338554"/>
          </a:xfrm>
          <a:prstGeom prst="rect">
            <a:avLst/>
          </a:prstGeom>
          <a:noFill/>
        </p:spPr>
        <p:txBody>
          <a:bodyPr wrap="square" rtlCol="0">
            <a:spAutoFit/>
          </a:bodyPr>
          <a:lstStyle/>
          <a:p>
            <a:r>
              <a:rPr lang="en-AU" sz="1600" dirty="0">
                <a:solidFill>
                  <a:srgbClr val="000000"/>
                </a:solidFill>
              </a:rPr>
              <a:t>Click here to listen </a:t>
            </a:r>
          </a:p>
        </p:txBody>
      </p:sp>
      <p:cxnSp>
        <p:nvCxnSpPr>
          <p:cNvPr id="10" name="Straight Arrow Connector 9">
            <a:extLst>
              <a:ext uri="{FF2B5EF4-FFF2-40B4-BE49-F238E27FC236}">
                <a16:creationId xmlns:a16="http://schemas.microsoft.com/office/drawing/2014/main" id="{0C4FF9BF-E9CA-3441-9B60-61CD63A5D3A2}"/>
              </a:ext>
            </a:extLst>
          </p:cNvPr>
          <p:cNvCxnSpPr/>
          <p:nvPr/>
        </p:nvCxnSpPr>
        <p:spPr>
          <a:xfrm>
            <a:off x="6168008" y="5254461"/>
            <a:ext cx="576064"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F9D4BF-02A5-AE16-90DC-0271903A3CB2}"/>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pic>
        <p:nvPicPr>
          <p:cNvPr id="7" name="Picture 6" descr="A map of the major aborigine pathways&#10;&#10;AI-generated content may be incorrect.">
            <a:extLst>
              <a:ext uri="{FF2B5EF4-FFF2-40B4-BE49-F238E27FC236}">
                <a16:creationId xmlns:a16="http://schemas.microsoft.com/office/drawing/2014/main" id="{785431B6-F8F5-900D-8441-95848731BCB0}"/>
              </a:ext>
            </a:extLst>
          </p:cNvPr>
          <p:cNvPicPr>
            <a:picLocks noChangeAspect="1"/>
          </p:cNvPicPr>
          <p:nvPr/>
        </p:nvPicPr>
        <p:blipFill>
          <a:blip r:embed="rId5"/>
          <a:stretch>
            <a:fillRect/>
          </a:stretch>
        </p:blipFill>
        <p:spPr>
          <a:xfrm>
            <a:off x="5825876" y="1323628"/>
            <a:ext cx="4806627" cy="3376571"/>
          </a:xfrm>
          <a:prstGeom prst="rect">
            <a:avLst/>
          </a:prstGeom>
        </p:spPr>
      </p:pic>
      <p:sp>
        <p:nvSpPr>
          <p:cNvPr id="2" name="TextBox 1">
            <a:extLst>
              <a:ext uri="{FF2B5EF4-FFF2-40B4-BE49-F238E27FC236}">
                <a16:creationId xmlns:a16="http://schemas.microsoft.com/office/drawing/2014/main" id="{D703CCA0-6FE4-5EBC-3667-E5D2D11BF250}"/>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D104516C-63E3-A81F-0581-D7F75699B3F5}"/>
              </a:ext>
            </a:extLst>
          </p:cNvPr>
          <p:cNvPicPr>
            <a:picLocks noChangeAspect="1"/>
          </p:cNvPicPr>
          <p:nvPr/>
        </p:nvPicPr>
        <p:blipFill>
          <a:blip r:embed="rId6"/>
          <a:stretch>
            <a:fillRect/>
          </a:stretch>
        </p:blipFill>
        <p:spPr>
          <a:xfrm>
            <a:off x="10395803" y="6055669"/>
            <a:ext cx="1244813" cy="663901"/>
          </a:xfrm>
          <a:prstGeom prst="rect">
            <a:avLst/>
          </a:prstGeom>
        </p:spPr>
      </p:pic>
      <p:pic>
        <p:nvPicPr>
          <p:cNvPr id="11" name="The history of Transport in Canberra audio">
            <a:hlinkClick r:id="" action="ppaction://media"/>
            <a:extLst>
              <a:ext uri="{FF2B5EF4-FFF2-40B4-BE49-F238E27FC236}">
                <a16:creationId xmlns:a16="http://schemas.microsoft.com/office/drawing/2014/main" id="{A3218DAF-80CB-43E8-6F4A-4503282BBA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1487" y="4949661"/>
            <a:ext cx="609600" cy="609600"/>
          </a:xfrm>
          <a:prstGeom prst="rect">
            <a:avLst/>
          </a:prstGeom>
        </p:spPr>
      </p:pic>
    </p:spTree>
    <p:extLst>
      <p:ext uri="{BB962C8B-B14F-4D97-AF65-F5344CB8AC3E}">
        <p14:creationId xmlns:p14="http://schemas.microsoft.com/office/powerpoint/2010/main" val="15170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EC890-6DC4-A278-AB8A-14EB261536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84000B-88D7-1E30-9E18-BA0A013B04CD}"/>
              </a:ext>
            </a:extLst>
          </p:cNvPr>
          <p:cNvSpPr>
            <a:spLocks noGrp="1"/>
          </p:cNvSpPr>
          <p:nvPr>
            <p:ph type="title"/>
          </p:nvPr>
        </p:nvSpPr>
        <p:spPr/>
        <p:txBody>
          <a:bodyPr/>
          <a:lstStyle/>
          <a:p>
            <a:pPr algn="ctr"/>
            <a:r>
              <a:rPr lang="en-US" dirty="0"/>
              <a:t>Aboriginal ways of transport</a:t>
            </a:r>
          </a:p>
        </p:txBody>
      </p:sp>
      <p:sp>
        <p:nvSpPr>
          <p:cNvPr id="3" name="TextBox 2">
            <a:extLst>
              <a:ext uri="{FF2B5EF4-FFF2-40B4-BE49-F238E27FC236}">
                <a16:creationId xmlns:a16="http://schemas.microsoft.com/office/drawing/2014/main" id="{57A0CD68-76DF-77A8-5C12-B3C73772253D}"/>
              </a:ext>
            </a:extLst>
          </p:cNvPr>
          <p:cNvSpPr txBox="1"/>
          <p:nvPr/>
        </p:nvSpPr>
        <p:spPr>
          <a:xfrm>
            <a:off x="6960096" y="6244395"/>
            <a:ext cx="1944216" cy="369332"/>
          </a:xfrm>
          <a:prstGeom prst="rect">
            <a:avLst/>
          </a:prstGeom>
          <a:noFill/>
        </p:spPr>
        <p:txBody>
          <a:bodyPr wrap="square" rtlCol="0">
            <a:spAutoFit/>
          </a:bodyPr>
          <a:lstStyle/>
          <a:p>
            <a:r>
              <a:rPr lang="en-AU" sz="1000" dirty="0">
                <a:solidFill>
                  <a:schemeClr val="bg1"/>
                </a:solidFill>
              </a:rPr>
              <a:t>Stage of inquiry – Tuning in</a:t>
            </a:r>
          </a:p>
          <a:p>
            <a:r>
              <a:rPr lang="en-AU" sz="800" dirty="0">
                <a:solidFill>
                  <a:schemeClr val="bg1"/>
                </a:solidFill>
              </a:rPr>
              <a:t>Cross Curricular– Indigenous histories</a:t>
            </a:r>
          </a:p>
        </p:txBody>
      </p:sp>
      <p:sp>
        <p:nvSpPr>
          <p:cNvPr id="11" name="TextBox 10">
            <a:extLst>
              <a:ext uri="{FF2B5EF4-FFF2-40B4-BE49-F238E27FC236}">
                <a16:creationId xmlns:a16="http://schemas.microsoft.com/office/drawing/2014/main" id="{81D9EC9F-C656-65AF-A709-1AAF244D8A64}"/>
              </a:ext>
            </a:extLst>
          </p:cNvPr>
          <p:cNvSpPr txBox="1"/>
          <p:nvPr/>
        </p:nvSpPr>
        <p:spPr>
          <a:xfrm>
            <a:off x="623392" y="1174593"/>
            <a:ext cx="10959008" cy="2616101"/>
          </a:xfrm>
          <a:prstGeom prst="rect">
            <a:avLst/>
          </a:prstGeom>
          <a:noFill/>
        </p:spPr>
        <p:txBody>
          <a:bodyPr wrap="square" rtlCol="0">
            <a:spAutoFit/>
          </a:bodyPr>
          <a:lstStyle/>
          <a:p>
            <a:r>
              <a:rPr lang="en-AU" sz="1400" dirty="0">
                <a:solidFill>
                  <a:srgbClr val="000000"/>
                </a:solidFill>
              </a:rPr>
              <a:t>Ngunnawal land is where Canberra was established.  </a:t>
            </a:r>
            <a:r>
              <a:rPr lang="en-AU" sz="1400" dirty="0">
                <a:solidFill>
                  <a:srgbClr val="000000"/>
                </a:solidFill>
                <a:hlinkClick r:id="rId2">
                  <a:extLst>
                    <a:ext uri="{A12FA001-AC4F-418D-AE19-62706E023703}">
                      <ahyp:hlinkClr xmlns:ahyp="http://schemas.microsoft.com/office/drawing/2018/hyperlinkcolor" val="tx"/>
                    </a:ext>
                  </a:extLst>
                </a:hlinkClick>
              </a:rPr>
              <a:t>Map of Indigenous Australia | AIATSIS corporate website</a:t>
            </a:r>
            <a:endParaRPr lang="en-AU" sz="1400" dirty="0">
              <a:solidFill>
                <a:srgbClr val="000000"/>
              </a:solidFill>
            </a:endParaRPr>
          </a:p>
          <a:p>
            <a:endParaRPr lang="en-AU" sz="1400" dirty="0">
              <a:solidFill>
                <a:srgbClr val="000000"/>
              </a:solidFill>
            </a:endParaRPr>
          </a:p>
          <a:p>
            <a:r>
              <a:rPr lang="en-AU" sz="1400" dirty="0">
                <a:solidFill>
                  <a:srgbClr val="000000"/>
                </a:solidFill>
              </a:rPr>
              <a:t>One of the main events of the year for local Aboriginal people was the Bogong moth feasts that would happen in the mountain regions. Hundreds of people from neighbouring lands would travel by foot to known caves to catch and feast on the Bogong moths.</a:t>
            </a:r>
          </a:p>
          <a:p>
            <a:endParaRPr lang="en-AU" sz="1400" dirty="0">
              <a:solidFill>
                <a:srgbClr val="000000"/>
              </a:solidFill>
            </a:endParaRPr>
          </a:p>
          <a:p>
            <a:r>
              <a:rPr lang="en-AU" sz="1400" dirty="0">
                <a:solidFill>
                  <a:srgbClr val="000000"/>
                </a:solidFill>
                <a:hlinkClick r:id="rId3">
                  <a:extLst>
                    <a:ext uri="{A12FA001-AC4F-418D-AE19-62706E023703}">
                      <ahyp:hlinkClr xmlns:ahyp="http://schemas.microsoft.com/office/drawing/2018/hyperlinkcolor" val="tx"/>
                    </a:ext>
                  </a:extLst>
                </a:hlinkClick>
              </a:rPr>
              <a:t>The incredible journey of a Bogong moth</a:t>
            </a:r>
            <a:r>
              <a:rPr lang="en-AU" sz="1400" dirty="0">
                <a:solidFill>
                  <a:srgbClr val="000000"/>
                </a:solidFill>
              </a:rPr>
              <a:t> (2.50mins)</a:t>
            </a:r>
          </a:p>
          <a:p>
            <a:endParaRPr lang="en-AU" sz="1400" dirty="0">
              <a:solidFill>
                <a:srgbClr val="000000"/>
              </a:solidFill>
            </a:endParaRPr>
          </a:p>
          <a:p>
            <a:r>
              <a:rPr lang="en-AU" sz="1400" dirty="0">
                <a:solidFill>
                  <a:srgbClr val="000000"/>
                </a:solidFill>
              </a:rPr>
              <a:t>Roasted Bogong moths were considered a good food source due to their high fat content.</a:t>
            </a:r>
          </a:p>
          <a:p>
            <a:endParaRPr lang="en-AU" sz="1400" dirty="0">
              <a:solidFill>
                <a:srgbClr val="000000"/>
              </a:solidFill>
            </a:endParaRPr>
          </a:p>
          <a:p>
            <a:r>
              <a:rPr lang="en-AU" sz="1400" dirty="0">
                <a:solidFill>
                  <a:srgbClr val="000000"/>
                </a:solidFill>
              </a:rPr>
              <a:t>Tribal singing, dancing and trading was likely to take place at the Bogong moth feasts. </a:t>
            </a:r>
          </a:p>
          <a:p>
            <a:endParaRPr lang="en-AU" sz="1200" dirty="0">
              <a:solidFill>
                <a:srgbClr val="000000"/>
              </a:solidFill>
            </a:endParaRPr>
          </a:p>
          <a:p>
            <a:endParaRPr lang="en-AU" sz="1200" dirty="0">
              <a:solidFill>
                <a:srgbClr val="000000"/>
              </a:solidFill>
            </a:endParaRPr>
          </a:p>
        </p:txBody>
      </p:sp>
      <p:pic>
        <p:nvPicPr>
          <p:cNvPr id="13" name="Graphic 12" descr="Thought outline">
            <a:extLst>
              <a:ext uri="{FF2B5EF4-FFF2-40B4-BE49-F238E27FC236}">
                <a16:creationId xmlns:a16="http://schemas.microsoft.com/office/drawing/2014/main" id="{4C7659FA-296F-9C41-5A51-C317DA7647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663" y="3504513"/>
            <a:ext cx="2478993" cy="2478993"/>
          </a:xfrm>
          <a:prstGeom prst="rect">
            <a:avLst/>
          </a:prstGeom>
        </p:spPr>
      </p:pic>
      <p:sp>
        <p:nvSpPr>
          <p:cNvPr id="14" name="TextBox 13">
            <a:extLst>
              <a:ext uri="{FF2B5EF4-FFF2-40B4-BE49-F238E27FC236}">
                <a16:creationId xmlns:a16="http://schemas.microsoft.com/office/drawing/2014/main" id="{4E541365-53E6-0038-1844-3F5A5B07C183}"/>
              </a:ext>
            </a:extLst>
          </p:cNvPr>
          <p:cNvSpPr txBox="1"/>
          <p:nvPr/>
        </p:nvSpPr>
        <p:spPr>
          <a:xfrm>
            <a:off x="1271464" y="3817667"/>
            <a:ext cx="1296143" cy="861774"/>
          </a:xfrm>
          <a:prstGeom prst="rect">
            <a:avLst/>
          </a:prstGeom>
          <a:noFill/>
        </p:spPr>
        <p:txBody>
          <a:bodyPr wrap="square" rtlCol="0">
            <a:spAutoFit/>
          </a:bodyPr>
          <a:lstStyle/>
          <a:p>
            <a:pPr algn="ctr"/>
            <a:r>
              <a:rPr lang="en-AU" sz="1000" dirty="0">
                <a:solidFill>
                  <a:srgbClr val="000000"/>
                </a:solidFill>
              </a:rPr>
              <a:t>I wonder what caused people to travel so far for the Bogong moth feasts?</a:t>
            </a:r>
          </a:p>
        </p:txBody>
      </p:sp>
      <p:pic>
        <p:nvPicPr>
          <p:cNvPr id="15" name="Graphic 14" descr="Thought outline">
            <a:extLst>
              <a:ext uri="{FF2B5EF4-FFF2-40B4-BE49-F238E27FC236}">
                <a16:creationId xmlns:a16="http://schemas.microsoft.com/office/drawing/2014/main" id="{C18D78BD-F66F-D4A6-0A1A-C6636BA45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20336" y="3651986"/>
            <a:ext cx="2357866" cy="2357866"/>
          </a:xfrm>
          <a:prstGeom prst="rect">
            <a:avLst/>
          </a:prstGeom>
        </p:spPr>
      </p:pic>
      <p:sp>
        <p:nvSpPr>
          <p:cNvPr id="18" name="TextBox 17">
            <a:extLst>
              <a:ext uri="{FF2B5EF4-FFF2-40B4-BE49-F238E27FC236}">
                <a16:creationId xmlns:a16="http://schemas.microsoft.com/office/drawing/2014/main" id="{3553555A-4C2A-0894-9827-92B48444D2AE}"/>
              </a:ext>
            </a:extLst>
          </p:cNvPr>
          <p:cNvSpPr txBox="1"/>
          <p:nvPr/>
        </p:nvSpPr>
        <p:spPr>
          <a:xfrm>
            <a:off x="9480376" y="3991215"/>
            <a:ext cx="1224136" cy="707886"/>
          </a:xfrm>
          <a:prstGeom prst="rect">
            <a:avLst/>
          </a:prstGeom>
          <a:noFill/>
        </p:spPr>
        <p:txBody>
          <a:bodyPr wrap="square" rtlCol="0">
            <a:spAutoFit/>
          </a:bodyPr>
          <a:lstStyle/>
          <a:p>
            <a:pPr algn="ctr"/>
            <a:r>
              <a:rPr lang="en-AU" sz="1000" dirty="0">
                <a:solidFill>
                  <a:srgbClr val="000000"/>
                </a:solidFill>
              </a:rPr>
              <a:t>I wonder what were the effects of the Bogong moth feasts?</a:t>
            </a:r>
          </a:p>
        </p:txBody>
      </p:sp>
      <p:pic>
        <p:nvPicPr>
          <p:cNvPr id="10" name="Picture 9">
            <a:extLst>
              <a:ext uri="{FF2B5EF4-FFF2-40B4-BE49-F238E27FC236}">
                <a16:creationId xmlns:a16="http://schemas.microsoft.com/office/drawing/2014/main" id="{66CF42B3-0F0E-BED5-4BAF-7686F58063C2}"/>
              </a:ext>
            </a:extLst>
          </p:cNvPr>
          <p:cNvPicPr>
            <a:picLocks noChangeAspect="1"/>
          </p:cNvPicPr>
          <p:nvPr/>
        </p:nvPicPr>
        <p:blipFill>
          <a:blip r:embed="rId6"/>
          <a:stretch>
            <a:fillRect/>
          </a:stretch>
        </p:blipFill>
        <p:spPr>
          <a:xfrm>
            <a:off x="4639134" y="3454191"/>
            <a:ext cx="3013962" cy="2459357"/>
          </a:xfrm>
          <a:prstGeom prst="rect">
            <a:avLst/>
          </a:prstGeom>
        </p:spPr>
      </p:pic>
      <p:sp>
        <p:nvSpPr>
          <p:cNvPr id="5" name="TextBox 4">
            <a:extLst>
              <a:ext uri="{FF2B5EF4-FFF2-40B4-BE49-F238E27FC236}">
                <a16:creationId xmlns:a16="http://schemas.microsoft.com/office/drawing/2014/main" id="{305CD90D-A6CD-6F2D-552E-608AFC4EC78A}"/>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2" name="TextBox 1">
            <a:extLst>
              <a:ext uri="{FF2B5EF4-FFF2-40B4-BE49-F238E27FC236}">
                <a16:creationId xmlns:a16="http://schemas.microsoft.com/office/drawing/2014/main" id="{ED92CFED-1F97-1994-5BE6-C02B6F1C044B}"/>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6" name="Picture 5">
            <a:extLst>
              <a:ext uri="{FF2B5EF4-FFF2-40B4-BE49-F238E27FC236}">
                <a16:creationId xmlns:a16="http://schemas.microsoft.com/office/drawing/2014/main" id="{EA60D997-F5FC-02EC-5444-45CA7AA8C835}"/>
              </a:ext>
            </a:extLst>
          </p:cNvPr>
          <p:cNvPicPr>
            <a:picLocks noChangeAspect="1"/>
          </p:cNvPicPr>
          <p:nvPr/>
        </p:nvPicPr>
        <p:blipFill>
          <a:blip r:embed="rId7"/>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49107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0E8B-2180-8598-AAD8-DF3F5C539CF0}"/>
              </a:ext>
            </a:extLst>
          </p:cNvPr>
          <p:cNvSpPr>
            <a:spLocks noGrp="1"/>
          </p:cNvSpPr>
          <p:nvPr>
            <p:ph type="title"/>
          </p:nvPr>
        </p:nvSpPr>
        <p:spPr/>
        <p:txBody>
          <a:bodyPr/>
          <a:lstStyle/>
          <a:p>
            <a:pPr algn="ctr"/>
            <a:r>
              <a:rPr lang="en-AU" dirty="0"/>
              <a:t>Cause and effect</a:t>
            </a:r>
          </a:p>
        </p:txBody>
      </p:sp>
      <p:pic>
        <p:nvPicPr>
          <p:cNvPr id="6" name="Content Placeholder 5" descr="Dim (Medium Sun) outline">
            <a:extLst>
              <a:ext uri="{FF2B5EF4-FFF2-40B4-BE49-F238E27FC236}">
                <a16:creationId xmlns:a16="http://schemas.microsoft.com/office/drawing/2014/main" id="{3B7AB534-AE59-1612-15CB-78886AE53DE6}"/>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1947289" y="2403701"/>
            <a:ext cx="2050597" cy="2050597"/>
          </a:xfrm>
        </p:spPr>
      </p:pic>
      <p:pic>
        <p:nvPicPr>
          <p:cNvPr id="8" name="Graphic 7" descr="Water outline">
            <a:extLst>
              <a:ext uri="{FF2B5EF4-FFF2-40B4-BE49-F238E27FC236}">
                <a16:creationId xmlns:a16="http://schemas.microsoft.com/office/drawing/2014/main" id="{656D68E7-F48F-32FE-2C65-6B2EB9B093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3872" y="2301930"/>
            <a:ext cx="457200" cy="457200"/>
          </a:xfrm>
          <a:prstGeom prst="rect">
            <a:avLst/>
          </a:prstGeom>
        </p:spPr>
      </p:pic>
      <p:pic>
        <p:nvPicPr>
          <p:cNvPr id="9" name="Graphic 8" descr="Water outline">
            <a:extLst>
              <a:ext uri="{FF2B5EF4-FFF2-40B4-BE49-F238E27FC236}">
                <a16:creationId xmlns:a16="http://schemas.microsoft.com/office/drawing/2014/main" id="{1F1919D6-2311-909B-6F0E-3B4A441275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8272" y="2372455"/>
            <a:ext cx="457200" cy="457200"/>
          </a:xfrm>
          <a:prstGeom prst="rect">
            <a:avLst/>
          </a:prstGeom>
        </p:spPr>
      </p:pic>
      <p:pic>
        <p:nvPicPr>
          <p:cNvPr id="10" name="Graphic 9" descr="Water outline">
            <a:extLst>
              <a:ext uri="{FF2B5EF4-FFF2-40B4-BE49-F238E27FC236}">
                <a16:creationId xmlns:a16="http://schemas.microsoft.com/office/drawing/2014/main" id="{2C3990C1-74B9-C37D-CD44-766387F502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8672" y="2606730"/>
            <a:ext cx="457200" cy="457200"/>
          </a:xfrm>
          <a:prstGeom prst="rect">
            <a:avLst/>
          </a:prstGeom>
        </p:spPr>
      </p:pic>
      <p:pic>
        <p:nvPicPr>
          <p:cNvPr id="11" name="Graphic 10" descr="Water outline">
            <a:extLst>
              <a:ext uri="{FF2B5EF4-FFF2-40B4-BE49-F238E27FC236}">
                <a16:creationId xmlns:a16="http://schemas.microsoft.com/office/drawing/2014/main" id="{F4D2525B-87B4-31BD-80A0-0E01D3D87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3950" y="2768031"/>
            <a:ext cx="457200" cy="457200"/>
          </a:xfrm>
          <a:prstGeom prst="rect">
            <a:avLst/>
          </a:prstGeom>
        </p:spPr>
      </p:pic>
      <p:pic>
        <p:nvPicPr>
          <p:cNvPr id="12" name="Graphic 11" descr="Water outline">
            <a:extLst>
              <a:ext uri="{FF2B5EF4-FFF2-40B4-BE49-F238E27FC236}">
                <a16:creationId xmlns:a16="http://schemas.microsoft.com/office/drawing/2014/main" id="{72B26A11-FD3E-CB31-9E1A-065ADC2D59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3472" y="2911530"/>
            <a:ext cx="457200" cy="457200"/>
          </a:xfrm>
          <a:prstGeom prst="rect">
            <a:avLst/>
          </a:prstGeom>
        </p:spPr>
      </p:pic>
      <p:pic>
        <p:nvPicPr>
          <p:cNvPr id="13" name="Graphic 12" descr="Water outline">
            <a:extLst>
              <a:ext uri="{FF2B5EF4-FFF2-40B4-BE49-F238E27FC236}">
                <a16:creationId xmlns:a16="http://schemas.microsoft.com/office/drawing/2014/main" id="{02182AFB-522C-8832-C691-EACA79AF2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5256" y="3268814"/>
            <a:ext cx="457200" cy="457200"/>
          </a:xfrm>
          <a:prstGeom prst="rect">
            <a:avLst/>
          </a:prstGeom>
        </p:spPr>
      </p:pic>
      <p:pic>
        <p:nvPicPr>
          <p:cNvPr id="14" name="Graphic 13" descr="Water outline">
            <a:extLst>
              <a:ext uri="{FF2B5EF4-FFF2-40B4-BE49-F238E27FC236}">
                <a16:creationId xmlns:a16="http://schemas.microsoft.com/office/drawing/2014/main" id="{DB791E44-04B0-01F6-BD77-A4D53E757D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8272" y="3851732"/>
            <a:ext cx="457200" cy="457200"/>
          </a:xfrm>
          <a:prstGeom prst="rect">
            <a:avLst/>
          </a:prstGeom>
        </p:spPr>
      </p:pic>
      <p:pic>
        <p:nvPicPr>
          <p:cNvPr id="15" name="Graphic 14" descr="Water outline">
            <a:extLst>
              <a:ext uri="{FF2B5EF4-FFF2-40B4-BE49-F238E27FC236}">
                <a16:creationId xmlns:a16="http://schemas.microsoft.com/office/drawing/2014/main" id="{A0C48D6F-519C-0EC5-447A-414E7BDD83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1072" y="3444930"/>
            <a:ext cx="457200" cy="457200"/>
          </a:xfrm>
          <a:prstGeom prst="rect">
            <a:avLst/>
          </a:prstGeom>
        </p:spPr>
      </p:pic>
      <p:pic>
        <p:nvPicPr>
          <p:cNvPr id="16" name="Graphic 15" descr="Water outline">
            <a:extLst>
              <a:ext uri="{FF2B5EF4-FFF2-40B4-BE49-F238E27FC236}">
                <a16:creationId xmlns:a16="http://schemas.microsoft.com/office/drawing/2014/main" id="{60C4038D-9468-552A-3091-2DC77F9A40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1694" y="3851732"/>
            <a:ext cx="457200" cy="457200"/>
          </a:xfrm>
          <a:prstGeom prst="rect">
            <a:avLst/>
          </a:prstGeom>
        </p:spPr>
      </p:pic>
      <p:pic>
        <p:nvPicPr>
          <p:cNvPr id="17" name="Graphic 16" descr="Water outline">
            <a:extLst>
              <a:ext uri="{FF2B5EF4-FFF2-40B4-BE49-F238E27FC236}">
                <a16:creationId xmlns:a16="http://schemas.microsoft.com/office/drawing/2014/main" id="{4A70697B-C533-3072-50E9-47F0C3F34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1694" y="3098628"/>
            <a:ext cx="457200" cy="457200"/>
          </a:xfrm>
          <a:prstGeom prst="rect">
            <a:avLst/>
          </a:prstGeom>
        </p:spPr>
      </p:pic>
      <p:pic>
        <p:nvPicPr>
          <p:cNvPr id="18" name="Graphic 17" descr="Water outline">
            <a:extLst>
              <a:ext uri="{FF2B5EF4-FFF2-40B4-BE49-F238E27FC236}">
                <a16:creationId xmlns:a16="http://schemas.microsoft.com/office/drawing/2014/main" id="{A476632F-AF7F-187E-C6A3-B1DC9CAF49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5250" y="3538031"/>
            <a:ext cx="457200" cy="457200"/>
          </a:xfrm>
          <a:prstGeom prst="rect">
            <a:avLst/>
          </a:prstGeom>
        </p:spPr>
      </p:pic>
      <p:pic>
        <p:nvPicPr>
          <p:cNvPr id="20" name="Picture 19" descr="A rainbow in the sky with clouds&#10;&#10;AI-generated content may be incorrect.">
            <a:extLst>
              <a:ext uri="{FF2B5EF4-FFF2-40B4-BE49-F238E27FC236}">
                <a16:creationId xmlns:a16="http://schemas.microsoft.com/office/drawing/2014/main" id="{EDD539F9-3613-28C9-489F-4EAB58B5D54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09060" y="2258878"/>
            <a:ext cx="3218819" cy="2340245"/>
          </a:xfrm>
          <a:prstGeom prst="rect">
            <a:avLst/>
          </a:prstGeom>
        </p:spPr>
      </p:pic>
      <p:cxnSp>
        <p:nvCxnSpPr>
          <p:cNvPr id="22" name="Straight Arrow Connector 21">
            <a:extLst>
              <a:ext uri="{FF2B5EF4-FFF2-40B4-BE49-F238E27FC236}">
                <a16:creationId xmlns:a16="http://schemas.microsoft.com/office/drawing/2014/main" id="{8AEB9A31-7743-627B-C860-9B00B43CFBF5}"/>
              </a:ext>
            </a:extLst>
          </p:cNvPr>
          <p:cNvCxnSpPr/>
          <p:nvPr/>
        </p:nvCxnSpPr>
        <p:spPr>
          <a:xfrm flipV="1">
            <a:off x="3858705" y="2996631"/>
            <a:ext cx="1110339"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0D97D0-5E66-E307-C7E2-BBF5E4BF943A}"/>
              </a:ext>
            </a:extLst>
          </p:cNvPr>
          <p:cNvCxnSpPr>
            <a:cxnSpLocks/>
          </p:cNvCxnSpPr>
          <p:nvPr/>
        </p:nvCxnSpPr>
        <p:spPr>
          <a:xfrm>
            <a:off x="3820196" y="3641530"/>
            <a:ext cx="1101499" cy="38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817F4C8-CF82-8A01-0574-ED231EDBABE6}"/>
              </a:ext>
            </a:extLst>
          </p:cNvPr>
          <p:cNvCxnSpPr>
            <a:cxnSpLocks/>
          </p:cNvCxnSpPr>
          <p:nvPr/>
        </p:nvCxnSpPr>
        <p:spPr>
          <a:xfrm>
            <a:off x="3850190" y="3435433"/>
            <a:ext cx="1023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D1320F-2204-0EF9-3C3E-5416356E319D}"/>
              </a:ext>
            </a:extLst>
          </p:cNvPr>
          <p:cNvSpPr txBox="1"/>
          <p:nvPr/>
        </p:nvSpPr>
        <p:spPr>
          <a:xfrm>
            <a:off x="2821732" y="1381268"/>
            <a:ext cx="936104" cy="369332"/>
          </a:xfrm>
          <a:prstGeom prst="rect">
            <a:avLst/>
          </a:prstGeom>
          <a:noFill/>
        </p:spPr>
        <p:txBody>
          <a:bodyPr wrap="square" rtlCol="0">
            <a:spAutoFit/>
          </a:bodyPr>
          <a:lstStyle/>
          <a:p>
            <a:r>
              <a:rPr lang="en-AU" dirty="0"/>
              <a:t>Cause </a:t>
            </a:r>
          </a:p>
        </p:txBody>
      </p:sp>
      <p:sp>
        <p:nvSpPr>
          <p:cNvPr id="28" name="TextBox 27">
            <a:extLst>
              <a:ext uri="{FF2B5EF4-FFF2-40B4-BE49-F238E27FC236}">
                <a16:creationId xmlns:a16="http://schemas.microsoft.com/office/drawing/2014/main" id="{917FDDBD-B74C-CB8B-D3CE-07F7158D06AC}"/>
              </a:ext>
            </a:extLst>
          </p:cNvPr>
          <p:cNvSpPr txBox="1"/>
          <p:nvPr/>
        </p:nvSpPr>
        <p:spPr>
          <a:xfrm>
            <a:off x="8434166" y="1351696"/>
            <a:ext cx="936104" cy="369332"/>
          </a:xfrm>
          <a:prstGeom prst="rect">
            <a:avLst/>
          </a:prstGeom>
          <a:noFill/>
        </p:spPr>
        <p:txBody>
          <a:bodyPr wrap="square" rtlCol="0">
            <a:spAutoFit/>
          </a:bodyPr>
          <a:lstStyle/>
          <a:p>
            <a:r>
              <a:rPr lang="en-AU" dirty="0"/>
              <a:t>Effect </a:t>
            </a:r>
          </a:p>
        </p:txBody>
      </p:sp>
      <p:sp>
        <p:nvSpPr>
          <p:cNvPr id="29" name="TextBox 28">
            <a:extLst>
              <a:ext uri="{FF2B5EF4-FFF2-40B4-BE49-F238E27FC236}">
                <a16:creationId xmlns:a16="http://schemas.microsoft.com/office/drawing/2014/main" id="{2D1BFA9A-D162-B781-1760-10BB191CCB37}"/>
              </a:ext>
            </a:extLst>
          </p:cNvPr>
          <p:cNvSpPr txBox="1"/>
          <p:nvPr/>
        </p:nvSpPr>
        <p:spPr>
          <a:xfrm>
            <a:off x="1967044" y="5384633"/>
            <a:ext cx="8380590" cy="369332"/>
          </a:xfrm>
          <a:prstGeom prst="rect">
            <a:avLst/>
          </a:prstGeom>
          <a:noFill/>
        </p:spPr>
        <p:txBody>
          <a:bodyPr wrap="square" rtlCol="0">
            <a:spAutoFit/>
          </a:bodyPr>
          <a:lstStyle/>
          <a:p>
            <a:r>
              <a:rPr lang="en-AU" dirty="0">
                <a:solidFill>
                  <a:srgbClr val="000000"/>
                </a:solidFill>
              </a:rPr>
              <a:t>The sun rays shine through small particles of water which cause a rainbow effect</a:t>
            </a:r>
          </a:p>
        </p:txBody>
      </p:sp>
      <p:sp>
        <p:nvSpPr>
          <p:cNvPr id="32" name="TextBox 31">
            <a:extLst>
              <a:ext uri="{FF2B5EF4-FFF2-40B4-BE49-F238E27FC236}">
                <a16:creationId xmlns:a16="http://schemas.microsoft.com/office/drawing/2014/main" id="{5BE66544-112C-57A7-60FF-2F872B1CDA11}"/>
              </a:ext>
            </a:extLst>
          </p:cNvPr>
          <p:cNvSpPr txBox="1"/>
          <p:nvPr/>
        </p:nvSpPr>
        <p:spPr>
          <a:xfrm>
            <a:off x="6960096" y="6244396"/>
            <a:ext cx="1728192" cy="246221"/>
          </a:xfrm>
          <a:prstGeom prst="rect">
            <a:avLst/>
          </a:prstGeom>
          <a:noFill/>
        </p:spPr>
        <p:txBody>
          <a:bodyPr wrap="square" rtlCol="0">
            <a:spAutoFit/>
          </a:bodyPr>
          <a:lstStyle/>
          <a:p>
            <a:r>
              <a:rPr lang="en-AU" sz="1000" dirty="0">
                <a:solidFill>
                  <a:schemeClr val="bg1"/>
                </a:solidFill>
              </a:rPr>
              <a:t>Stage of inquiry – Tuning in</a:t>
            </a:r>
          </a:p>
        </p:txBody>
      </p:sp>
      <p:sp>
        <p:nvSpPr>
          <p:cNvPr id="4" name="TextBox 3">
            <a:extLst>
              <a:ext uri="{FF2B5EF4-FFF2-40B4-BE49-F238E27FC236}">
                <a16:creationId xmlns:a16="http://schemas.microsoft.com/office/drawing/2014/main" id="{58AB24C3-BD01-66AE-411E-C334B43D2768}"/>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3" name="TextBox 2">
            <a:extLst>
              <a:ext uri="{FF2B5EF4-FFF2-40B4-BE49-F238E27FC236}">
                <a16:creationId xmlns:a16="http://schemas.microsoft.com/office/drawing/2014/main" id="{C950ABAF-8C1B-77C8-B652-9F90FE5F8CF6}"/>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5" name="Picture 4">
            <a:extLst>
              <a:ext uri="{FF2B5EF4-FFF2-40B4-BE49-F238E27FC236}">
                <a16:creationId xmlns:a16="http://schemas.microsoft.com/office/drawing/2014/main" id="{50D234CD-A4B4-2D93-8D9B-D51C05130D1E}"/>
              </a:ext>
            </a:extLst>
          </p:cNvPr>
          <p:cNvPicPr>
            <a:picLocks noChangeAspect="1"/>
          </p:cNvPicPr>
          <p:nvPr/>
        </p:nvPicPr>
        <p:blipFill>
          <a:blip r:embed="rId8"/>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400405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166B-7890-6F92-B11F-04D577124250}"/>
              </a:ext>
            </a:extLst>
          </p:cNvPr>
          <p:cNvSpPr>
            <a:spLocks noGrp="1"/>
          </p:cNvSpPr>
          <p:nvPr>
            <p:ph type="title"/>
          </p:nvPr>
        </p:nvSpPr>
        <p:spPr/>
        <p:txBody>
          <a:bodyPr/>
          <a:lstStyle/>
          <a:p>
            <a:pPr algn="ctr"/>
            <a:r>
              <a:rPr lang="en-AU" dirty="0"/>
              <a:t>Cause and effect</a:t>
            </a:r>
          </a:p>
        </p:txBody>
      </p:sp>
      <p:graphicFrame>
        <p:nvGraphicFramePr>
          <p:cNvPr id="4" name="Content Placeholder 3">
            <a:extLst>
              <a:ext uri="{FF2B5EF4-FFF2-40B4-BE49-F238E27FC236}">
                <a16:creationId xmlns:a16="http://schemas.microsoft.com/office/drawing/2014/main" id="{C6DA7534-3BF0-DA5F-8801-B3DE5D9E7DF3}"/>
              </a:ext>
            </a:extLst>
          </p:cNvPr>
          <p:cNvGraphicFramePr>
            <a:graphicFrameLocks noGrp="1"/>
          </p:cNvGraphicFramePr>
          <p:nvPr>
            <p:ph sz="half" idx="1"/>
            <p:extLst>
              <p:ext uri="{D42A27DB-BD31-4B8C-83A1-F6EECF244321}">
                <p14:modId xmlns:p14="http://schemas.microsoft.com/office/powerpoint/2010/main" val="3848149767"/>
              </p:ext>
            </p:extLst>
          </p:nvPr>
        </p:nvGraphicFramePr>
        <p:xfrm>
          <a:off x="2207568" y="1196754"/>
          <a:ext cx="7776864" cy="4032449"/>
        </p:xfrm>
        <a:graphic>
          <a:graphicData uri="http://schemas.openxmlformats.org/drawingml/2006/table">
            <a:tbl>
              <a:tblPr firstRow="1" bandRow="1">
                <a:tableStyleId>{5C22544A-7EE6-4342-B048-85BDC9FD1C3A}</a:tableStyleId>
              </a:tblPr>
              <a:tblGrid>
                <a:gridCol w="3933127">
                  <a:extLst>
                    <a:ext uri="{9D8B030D-6E8A-4147-A177-3AD203B41FA5}">
                      <a16:colId xmlns:a16="http://schemas.microsoft.com/office/drawing/2014/main" val="2614336762"/>
                    </a:ext>
                  </a:extLst>
                </a:gridCol>
                <a:gridCol w="3843737">
                  <a:extLst>
                    <a:ext uri="{9D8B030D-6E8A-4147-A177-3AD203B41FA5}">
                      <a16:colId xmlns:a16="http://schemas.microsoft.com/office/drawing/2014/main" val="1365236715"/>
                    </a:ext>
                  </a:extLst>
                </a:gridCol>
              </a:tblGrid>
              <a:tr h="890839">
                <a:tc>
                  <a:txBody>
                    <a:bodyPr/>
                    <a:lstStyle/>
                    <a:p>
                      <a:pPr algn="ctr"/>
                      <a:r>
                        <a:rPr lang="en-AU" dirty="0"/>
                        <a:t>Cause</a:t>
                      </a:r>
                    </a:p>
                    <a:p>
                      <a:pPr algn="ctr"/>
                      <a:r>
                        <a:rPr lang="en-AU" sz="1050" dirty="0"/>
                        <a:t>The cause is the reason something happened</a:t>
                      </a:r>
                    </a:p>
                  </a:txBody>
                  <a:tcPr>
                    <a:solidFill>
                      <a:schemeClr val="tx1"/>
                    </a:solidFill>
                  </a:tcPr>
                </a:tc>
                <a:tc>
                  <a:txBody>
                    <a:bodyPr/>
                    <a:lstStyle/>
                    <a:p>
                      <a:pPr algn="ctr"/>
                      <a:r>
                        <a:rPr lang="en-AU" dirty="0"/>
                        <a:t>Effect</a:t>
                      </a:r>
                    </a:p>
                    <a:p>
                      <a:pPr algn="ctr"/>
                      <a:r>
                        <a:rPr lang="en-AU" sz="1050" dirty="0"/>
                        <a:t>The effect is the result of what happened</a:t>
                      </a:r>
                    </a:p>
                  </a:txBody>
                  <a:tcPr>
                    <a:solidFill>
                      <a:schemeClr val="tx2"/>
                    </a:solidFill>
                  </a:tcPr>
                </a:tc>
                <a:extLst>
                  <a:ext uri="{0D108BD9-81ED-4DB2-BD59-A6C34878D82A}">
                    <a16:rowId xmlns:a16="http://schemas.microsoft.com/office/drawing/2014/main" val="1577761278"/>
                  </a:ext>
                </a:extLst>
              </a:tr>
              <a:tr h="628322">
                <a:tc>
                  <a:txBody>
                    <a:bodyPr/>
                    <a:lstStyle/>
                    <a:p>
                      <a:r>
                        <a:rPr lang="en-AU" sz="1600" dirty="0">
                          <a:solidFill>
                            <a:srgbClr val="000000"/>
                          </a:solidFill>
                        </a:rPr>
                        <a:t>The sun shone through the rain</a:t>
                      </a:r>
                    </a:p>
                  </a:txBody>
                  <a:tcPr/>
                </a:tc>
                <a:tc>
                  <a:txBody>
                    <a:bodyPr/>
                    <a:lstStyle/>
                    <a:p>
                      <a:r>
                        <a:rPr lang="en-AU" sz="1600" dirty="0">
                          <a:solidFill>
                            <a:srgbClr val="000000"/>
                          </a:solidFill>
                        </a:rPr>
                        <a:t>A rainbow appeared</a:t>
                      </a:r>
                    </a:p>
                  </a:txBody>
                  <a:tcPr/>
                </a:tc>
                <a:extLst>
                  <a:ext uri="{0D108BD9-81ED-4DB2-BD59-A6C34878D82A}">
                    <a16:rowId xmlns:a16="http://schemas.microsoft.com/office/drawing/2014/main" val="2485658320"/>
                  </a:ext>
                </a:extLst>
              </a:tr>
              <a:tr h="628322">
                <a:tc>
                  <a:txBody>
                    <a:bodyPr/>
                    <a:lstStyle/>
                    <a:p>
                      <a:r>
                        <a:rPr lang="en-AU" sz="1600" dirty="0">
                          <a:solidFill>
                            <a:srgbClr val="000000"/>
                          </a:solidFill>
                        </a:rPr>
                        <a:t>Bogong Moths were good to eat in Spring and Summer</a:t>
                      </a:r>
                    </a:p>
                  </a:txBody>
                  <a:tcPr/>
                </a:tc>
                <a:tc>
                  <a:txBody>
                    <a:bodyPr/>
                    <a:lstStyle/>
                    <a:p>
                      <a:r>
                        <a:rPr lang="en-AU" sz="1600" dirty="0">
                          <a:solidFill>
                            <a:srgbClr val="000000"/>
                          </a:solidFill>
                        </a:rPr>
                        <a:t>People travelled long distances to eat Bogong Moths at the annual feasts</a:t>
                      </a:r>
                    </a:p>
                  </a:txBody>
                  <a:tcPr/>
                </a:tc>
                <a:extLst>
                  <a:ext uri="{0D108BD9-81ED-4DB2-BD59-A6C34878D82A}">
                    <a16:rowId xmlns:a16="http://schemas.microsoft.com/office/drawing/2014/main" val="3361486040"/>
                  </a:ext>
                </a:extLst>
              </a:tr>
              <a:tr h="628322">
                <a:tc>
                  <a:txBody>
                    <a:bodyPr/>
                    <a:lstStyle/>
                    <a:p>
                      <a:r>
                        <a:rPr lang="en-AU" sz="1600" dirty="0">
                          <a:solidFill>
                            <a:srgbClr val="000000"/>
                          </a:solidFill>
                          <a:latin typeface="+mn-lt"/>
                        </a:rPr>
                        <a:t>Feasting on a calorie rich diet for months</a:t>
                      </a:r>
                    </a:p>
                  </a:txBody>
                  <a:tcPr/>
                </a:tc>
                <a:tc>
                  <a:txBody>
                    <a:bodyPr/>
                    <a:lstStyle/>
                    <a:p>
                      <a:r>
                        <a:rPr lang="en-AU" sz="1600" dirty="0">
                          <a:solidFill>
                            <a:srgbClr val="000000"/>
                          </a:solidFill>
                          <a:latin typeface="+mn-lt"/>
                        </a:rPr>
                        <a:t>Weight gain as a fuel store for months</a:t>
                      </a:r>
                    </a:p>
                  </a:txBody>
                  <a:tcPr/>
                </a:tc>
                <a:extLst>
                  <a:ext uri="{0D108BD9-81ED-4DB2-BD59-A6C34878D82A}">
                    <a16:rowId xmlns:a16="http://schemas.microsoft.com/office/drawing/2014/main" val="1736688919"/>
                  </a:ext>
                </a:extLst>
              </a:tr>
              <a:tr h="628322">
                <a:tc>
                  <a:txBody>
                    <a:bodyPr/>
                    <a:lstStyle/>
                    <a:p>
                      <a:r>
                        <a:rPr lang="en-AU" sz="1600">
                          <a:solidFill>
                            <a:srgbClr val="000000"/>
                          </a:solidFill>
                        </a:rPr>
                        <a:t>Sore feet from walking a long distance</a:t>
                      </a:r>
                      <a:endParaRPr lang="en-AU" sz="1600" dirty="0">
                        <a:solidFill>
                          <a:srgbClr val="000000"/>
                        </a:solidFill>
                      </a:endParaRPr>
                    </a:p>
                  </a:txBody>
                  <a:tcPr/>
                </a:tc>
                <a:tc>
                  <a:txBody>
                    <a:bodyPr/>
                    <a:lstStyle/>
                    <a:p>
                      <a:r>
                        <a:rPr lang="en-AU" sz="1600">
                          <a:solidFill>
                            <a:srgbClr val="000000"/>
                          </a:solidFill>
                        </a:rPr>
                        <a:t>Desire to have transport that protects your feet </a:t>
                      </a:r>
                      <a:endParaRPr lang="en-AU" sz="1600" dirty="0">
                        <a:solidFill>
                          <a:srgbClr val="000000"/>
                        </a:solidFill>
                      </a:endParaRPr>
                    </a:p>
                  </a:txBody>
                  <a:tcPr/>
                </a:tc>
                <a:extLst>
                  <a:ext uri="{0D108BD9-81ED-4DB2-BD59-A6C34878D82A}">
                    <a16:rowId xmlns:a16="http://schemas.microsoft.com/office/drawing/2014/main" val="986260805"/>
                  </a:ext>
                </a:extLst>
              </a:tr>
              <a:tr h="628322">
                <a:tc>
                  <a:txBody>
                    <a:bodyPr/>
                    <a:lstStyle/>
                    <a:p>
                      <a:r>
                        <a:rPr lang="en-AU" sz="1600">
                          <a:solidFill>
                            <a:srgbClr val="000000"/>
                          </a:solidFill>
                        </a:rPr>
                        <a:t>Difficulty </a:t>
                      </a:r>
                      <a:r>
                        <a:rPr lang="en-AU" sz="1600" dirty="0">
                          <a:solidFill>
                            <a:srgbClr val="000000"/>
                          </a:solidFill>
                        </a:rPr>
                        <a:t>finding transport to work</a:t>
                      </a:r>
                    </a:p>
                  </a:txBody>
                  <a:tcPr/>
                </a:tc>
                <a:tc>
                  <a:txBody>
                    <a:bodyPr/>
                    <a:lstStyle/>
                    <a:p>
                      <a:r>
                        <a:rPr lang="en-AU" sz="1600" dirty="0">
                          <a:solidFill>
                            <a:srgbClr val="000000"/>
                          </a:solidFill>
                        </a:rPr>
                        <a:t>Purchase a car and drive independently to work </a:t>
                      </a:r>
                    </a:p>
                  </a:txBody>
                  <a:tcPr/>
                </a:tc>
                <a:extLst>
                  <a:ext uri="{0D108BD9-81ED-4DB2-BD59-A6C34878D82A}">
                    <a16:rowId xmlns:a16="http://schemas.microsoft.com/office/drawing/2014/main" val="1458230707"/>
                  </a:ext>
                </a:extLst>
              </a:tr>
            </a:tbl>
          </a:graphicData>
        </a:graphic>
      </p:graphicFrame>
      <p:sp>
        <p:nvSpPr>
          <p:cNvPr id="5" name="TextBox 4">
            <a:extLst>
              <a:ext uri="{FF2B5EF4-FFF2-40B4-BE49-F238E27FC236}">
                <a16:creationId xmlns:a16="http://schemas.microsoft.com/office/drawing/2014/main" id="{B1E7C2CB-99C7-0B03-1FF5-88445A78367C}"/>
              </a:ext>
            </a:extLst>
          </p:cNvPr>
          <p:cNvSpPr txBox="1"/>
          <p:nvPr/>
        </p:nvSpPr>
        <p:spPr>
          <a:xfrm>
            <a:off x="2207568" y="5301208"/>
            <a:ext cx="7776864" cy="338554"/>
          </a:xfrm>
          <a:prstGeom prst="rect">
            <a:avLst/>
          </a:prstGeom>
          <a:noFill/>
        </p:spPr>
        <p:txBody>
          <a:bodyPr wrap="square" rtlCol="0">
            <a:spAutoFit/>
          </a:bodyPr>
          <a:lstStyle/>
          <a:p>
            <a:r>
              <a:rPr lang="en-AU" sz="1600" dirty="0">
                <a:solidFill>
                  <a:srgbClr val="000000"/>
                </a:solidFill>
              </a:rPr>
              <a:t>Can you think of other cause-and-effect scenarios?</a:t>
            </a:r>
          </a:p>
        </p:txBody>
      </p:sp>
      <p:sp>
        <p:nvSpPr>
          <p:cNvPr id="6" name="TextBox 5">
            <a:extLst>
              <a:ext uri="{FF2B5EF4-FFF2-40B4-BE49-F238E27FC236}">
                <a16:creationId xmlns:a16="http://schemas.microsoft.com/office/drawing/2014/main" id="{7D2CEE23-17B1-6DCF-B2E9-F97C6F8177A4}"/>
              </a:ext>
            </a:extLst>
          </p:cNvPr>
          <p:cNvSpPr txBox="1"/>
          <p:nvPr/>
        </p:nvSpPr>
        <p:spPr>
          <a:xfrm>
            <a:off x="6960096" y="6244396"/>
            <a:ext cx="1728192" cy="246221"/>
          </a:xfrm>
          <a:prstGeom prst="rect">
            <a:avLst/>
          </a:prstGeom>
          <a:noFill/>
        </p:spPr>
        <p:txBody>
          <a:bodyPr wrap="square" rtlCol="0">
            <a:spAutoFit/>
          </a:bodyPr>
          <a:lstStyle/>
          <a:p>
            <a:r>
              <a:rPr lang="en-AU" sz="1000" dirty="0">
                <a:solidFill>
                  <a:schemeClr val="bg1"/>
                </a:solidFill>
              </a:rPr>
              <a:t>Stage of inquiry – Tuning in</a:t>
            </a:r>
          </a:p>
        </p:txBody>
      </p:sp>
      <p:sp>
        <p:nvSpPr>
          <p:cNvPr id="7" name="TextBox 6">
            <a:extLst>
              <a:ext uri="{FF2B5EF4-FFF2-40B4-BE49-F238E27FC236}">
                <a16:creationId xmlns:a16="http://schemas.microsoft.com/office/drawing/2014/main" id="{14BC78B5-3716-DE2C-DC6F-1017C52B39F7}"/>
              </a:ext>
            </a:extLst>
          </p:cNvPr>
          <p:cNvSpPr txBox="1"/>
          <p:nvPr/>
        </p:nvSpPr>
        <p:spPr>
          <a:xfrm>
            <a:off x="623392" y="6237312"/>
            <a:ext cx="5332784" cy="338554"/>
          </a:xfrm>
          <a:prstGeom prst="rect">
            <a:avLst/>
          </a:prstGeom>
          <a:noFill/>
        </p:spPr>
        <p:txBody>
          <a:bodyPr wrap="square" rtlCol="0">
            <a:spAutoFit/>
          </a:bodyPr>
          <a:lstStyle/>
          <a:p>
            <a:r>
              <a:rPr lang="en-AU" sz="1600" dirty="0">
                <a:solidFill>
                  <a:schemeClr val="bg1"/>
                </a:solidFill>
              </a:rPr>
              <a:t>ACT Heritage Library and Territory Records Office</a:t>
            </a:r>
          </a:p>
        </p:txBody>
      </p:sp>
      <p:sp>
        <p:nvSpPr>
          <p:cNvPr id="3" name="TextBox 2">
            <a:extLst>
              <a:ext uri="{FF2B5EF4-FFF2-40B4-BE49-F238E27FC236}">
                <a16:creationId xmlns:a16="http://schemas.microsoft.com/office/drawing/2014/main" id="{2C93B869-7816-0234-EA5F-DB7974C979BD}"/>
              </a:ext>
            </a:extLst>
          </p:cNvPr>
          <p:cNvSpPr txBox="1"/>
          <p:nvPr/>
        </p:nvSpPr>
        <p:spPr>
          <a:xfrm>
            <a:off x="9768408" y="6055670"/>
            <a:ext cx="2016224" cy="701837"/>
          </a:xfrm>
          <a:prstGeom prst="rect">
            <a:avLst/>
          </a:prstGeom>
          <a:solidFill>
            <a:srgbClr val="52247F"/>
          </a:solidFill>
        </p:spPr>
        <p:txBody>
          <a:bodyPr wrap="square" rtlCol="0">
            <a:spAutoFit/>
          </a:bodyPr>
          <a:lstStyle/>
          <a:p>
            <a:endParaRPr lang="en-AU" dirty="0"/>
          </a:p>
        </p:txBody>
      </p:sp>
      <p:pic>
        <p:nvPicPr>
          <p:cNvPr id="8" name="Picture 7">
            <a:extLst>
              <a:ext uri="{FF2B5EF4-FFF2-40B4-BE49-F238E27FC236}">
                <a16:creationId xmlns:a16="http://schemas.microsoft.com/office/drawing/2014/main" id="{BB9FBB6D-03B1-3205-CA48-4F813FD9081D}"/>
              </a:ext>
            </a:extLst>
          </p:cNvPr>
          <p:cNvPicPr>
            <a:picLocks noChangeAspect="1"/>
          </p:cNvPicPr>
          <p:nvPr/>
        </p:nvPicPr>
        <p:blipFill>
          <a:blip r:embed="rId2"/>
          <a:stretch>
            <a:fillRect/>
          </a:stretch>
        </p:blipFill>
        <p:spPr>
          <a:xfrm>
            <a:off x="10395803" y="6055669"/>
            <a:ext cx="1244813" cy="663901"/>
          </a:xfrm>
          <a:prstGeom prst="rect">
            <a:avLst/>
          </a:prstGeom>
        </p:spPr>
      </p:pic>
    </p:spTree>
    <p:extLst>
      <p:ext uri="{BB962C8B-B14F-4D97-AF65-F5344CB8AC3E}">
        <p14:creationId xmlns:p14="http://schemas.microsoft.com/office/powerpoint/2010/main" val="2189624727"/>
      </p:ext>
    </p:extLst>
  </p:cSld>
  <p:clrMapOvr>
    <a:masterClrMapping/>
  </p:clrMapOvr>
</p:sld>
</file>

<file path=ppt/theme/theme1.xml><?xml version="1.0" encoding="utf-8"?>
<a:theme xmlns:a="http://schemas.openxmlformats.org/drawingml/2006/main" name="Office Theme">
  <a:themeElements>
    <a:clrScheme name="ACTGov Brand Palette">
      <a:dk1>
        <a:srgbClr val="472C8C"/>
      </a:dk1>
      <a:lt1>
        <a:srgbClr val="FFFFFF"/>
      </a:lt1>
      <a:dk2>
        <a:srgbClr val="472C8C"/>
      </a:dk2>
      <a:lt2>
        <a:srgbClr val="EBE9E8"/>
      </a:lt2>
      <a:accent1>
        <a:srgbClr val="077F79"/>
      </a:accent1>
      <a:accent2>
        <a:srgbClr val="008FC5"/>
      </a:accent2>
      <a:accent3>
        <a:srgbClr val="90A630"/>
      </a:accent3>
      <a:accent4>
        <a:srgbClr val="C6B30B"/>
      </a:accent4>
      <a:accent5>
        <a:srgbClr val="F26C23"/>
      </a:accent5>
      <a:accent6>
        <a:srgbClr val="F14C76"/>
      </a:accent6>
      <a:hlink>
        <a:srgbClr val="008FC5"/>
      </a:hlink>
      <a:folHlink>
        <a:srgbClr val="93171B"/>
      </a:folHlink>
    </a:clrScheme>
    <a:fontScheme name="Sentence cas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c841be-bb08-4901-87b0-0033aa80d2c6">
      <Terms xmlns="http://schemas.microsoft.com/office/infopath/2007/PartnerControls"/>
    </lcf76f155ced4ddcb4097134ff3c332f>
    <TaxCatchAll xmlns="4d47241e-7224-40da-83d9-1113ff4a4334" xsi:nil="true"/>
    <_Flow_SignoffStatus xmlns="f6c841be-bb08-4901-87b0-0033aa80d2c6" xsi:nil="true"/>
    <DocumentType xmlns="f6c841be-bb08-4901-87b0-0033aa80d2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0D9B5854DD0943985B1931B7971495" ma:contentTypeVersion="21" ma:contentTypeDescription="Create a new document." ma:contentTypeScope="" ma:versionID="3dc0a0aa5d813c1ccc1c9af56cf373e2">
  <xsd:schema xmlns:xsd="http://www.w3.org/2001/XMLSchema" xmlns:xs="http://www.w3.org/2001/XMLSchema" xmlns:p="http://schemas.microsoft.com/office/2006/metadata/properties" xmlns:ns2="f6c841be-bb08-4901-87b0-0033aa80d2c6" xmlns:ns3="4d47241e-7224-40da-83d9-1113ff4a4334" targetNamespace="http://schemas.microsoft.com/office/2006/metadata/properties" ma:root="true" ma:fieldsID="0107a8091404721e33c13c5070e93ff5" ns2:_="" ns3:_="">
    <xsd:import namespace="f6c841be-bb08-4901-87b0-0033aa80d2c6"/>
    <xsd:import namespace="4d47241e-7224-40da-83d9-1113ff4a4334"/>
    <xsd:element name="properties">
      <xsd:complexType>
        <xsd:sequence>
          <xsd:element name="documentManagement">
            <xsd:complexType>
              <xsd:all>
                <xsd:element ref="ns2:MediaServiceMetadata" minOccurs="0"/>
                <xsd:element ref="ns2:MediaServiceFastMetadata" minOccurs="0"/>
                <xsd:element ref="ns2:_Flow_SignoffStatus" minOccurs="0"/>
                <xsd:element ref="ns2:DocumentTyp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c841be-bb08-4901-87b0-0033aa80d2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DocumentType" ma:index="11" nillable="true" ma:displayName="Document Type" ma:format="Dropdown" ma:internalName="DocumentType">
      <xsd:simpleType>
        <xsd:restriction base="dms:Choice">
          <xsd:enumeration value="Guideline"/>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2ba9fb-117d-4a5c-9dda-ba27611682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47241e-7224-40da-83d9-1113ff4a433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5dcb94e-5755-4384-ae7a-b1d759b3967d}" ma:internalName="TaxCatchAll" ma:showField="CatchAllData" ma:web="4d47241e-7224-40da-83d9-1113ff4a43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E20880-8AFA-4401-B64B-3D6BAD2E0918}">
  <ds:schemaRefs>
    <ds:schemaRef ds:uri="http://schemas.microsoft.com/sharepoint/v3/contenttype/forms"/>
  </ds:schemaRefs>
</ds:datastoreItem>
</file>

<file path=customXml/itemProps2.xml><?xml version="1.0" encoding="utf-8"?>
<ds:datastoreItem xmlns:ds="http://schemas.openxmlformats.org/officeDocument/2006/customXml" ds:itemID="{409538E4-26B0-4781-A70B-7E5B81A1117E}">
  <ds:schemaRefs>
    <ds:schemaRef ds:uri="http://schemas.microsoft.com/office/2006/metadata/properties"/>
    <ds:schemaRef ds:uri="f6c841be-bb08-4901-87b0-0033aa80d2c6"/>
    <ds:schemaRef ds:uri="http://schemas.microsoft.com/office/2006/documentManagement/types"/>
    <ds:schemaRef ds:uri="http://schemas.microsoft.com/office/infopath/2007/PartnerControls"/>
    <ds:schemaRef ds:uri="http://www.w3.org/XML/1998/namespace"/>
    <ds:schemaRef ds:uri="4d47241e-7224-40da-83d9-1113ff4a4334"/>
    <ds:schemaRef ds:uri="http://purl.org/dc/dcmitype/"/>
    <ds:schemaRef ds:uri="http://purl.org/dc/term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ECD183EE-268F-4EA2-B615-2F91FACD81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c841be-bb08-4901-87b0-0033aa80d2c6"/>
    <ds:schemaRef ds:uri="4d47241e-7224-40da-83d9-1113ff4a4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13698</TotalTime>
  <Words>3223</Words>
  <Application>Microsoft Office PowerPoint</Application>
  <PresentationFormat>Widescreen</PresentationFormat>
  <Paragraphs>499</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Arial</vt:lpstr>
      <vt:lpstr>Calibri</vt:lpstr>
      <vt:lpstr>Franklin Gothic Medium Cond</vt:lpstr>
      <vt:lpstr>Office Theme</vt:lpstr>
      <vt:lpstr>The history of transport in the ACT</vt:lpstr>
      <vt:lpstr>PowerPoint Presentation</vt:lpstr>
      <vt:lpstr>PowerPoint Presentation</vt:lpstr>
      <vt:lpstr>The history of transport in Canberra</vt:lpstr>
      <vt:lpstr>The history of transport in Canberra</vt:lpstr>
      <vt:lpstr>Aboriginal ways of transport</vt:lpstr>
      <vt:lpstr>Aboriginal ways of transport</vt:lpstr>
      <vt:lpstr>Cause and effect</vt:lpstr>
      <vt:lpstr>Cause and effect</vt:lpstr>
      <vt:lpstr>Timeline of transport in Canberra</vt:lpstr>
      <vt:lpstr>Why were horses used as transport?</vt:lpstr>
      <vt:lpstr>Why were carts added to horses?</vt:lpstr>
      <vt:lpstr>Why did cars become popular? </vt:lpstr>
      <vt:lpstr>What caused the number of cars to increase?</vt:lpstr>
      <vt:lpstr>Why are electric cars being made?</vt:lpstr>
      <vt:lpstr>Reflection on cause and effect</vt:lpstr>
      <vt:lpstr>Global influences on transport</vt:lpstr>
      <vt:lpstr>Global influences on transport</vt:lpstr>
      <vt:lpstr>Global influences on transport</vt:lpstr>
      <vt:lpstr>Reflection on learning - Part A</vt:lpstr>
      <vt:lpstr>What might transport Canberrans in the future?</vt:lpstr>
      <vt:lpstr>Reflection on learning - Part B</vt:lpstr>
      <vt:lpstr>References</vt:lpstr>
      <vt:lpstr>References</vt:lpstr>
      <vt:lpstr>Acknowledgements</vt:lpstr>
    </vt:vector>
  </TitlesOfParts>
  <Company>ACT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ACT Government</dc:creator>
  <cp:keywords>template</cp:keywords>
  <cp:lastModifiedBy>Vu, Hannah</cp:lastModifiedBy>
  <cp:revision>178</cp:revision>
  <cp:lastPrinted>2025-06-03T23:33:21Z</cp:lastPrinted>
  <dcterms:created xsi:type="dcterms:W3CDTF">2016-04-05T06:22:20Z</dcterms:created>
  <dcterms:modified xsi:type="dcterms:W3CDTF">2025-09-11T03:13:07Z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0x010100190D9B5854DD0943985B1931B7971495</vt:lpwstr>
  </property>
  <property fmtid="{D5CDD505-2E9C-101B-9397-08002B2CF9AE}" pid="3" name="MSIP_Label_69af8531-eb46-4968-8cb3-105d2f5ea87e_Enabled">
    <vt:lpwstr>true</vt:lpwstr>
  </property>
  <property fmtid="{D5CDD505-2E9C-101B-9397-08002B2CF9AE}" pid="4" name="MSIP_Label_69af8531-eb46-4968-8cb3-105d2f5ea87e_SetDate">
    <vt:lpwstr>2022-02-17T21:47:20Z</vt:lpwstr>
  </property>
  <property fmtid="{D5CDD505-2E9C-101B-9397-08002B2CF9AE}" pid="5" name="MSIP_Label_69af8531-eb46-4968-8cb3-105d2f5ea87e_Method">
    <vt:lpwstr>Privileged</vt:lpwstr>
  </property>
  <property fmtid="{D5CDD505-2E9C-101B-9397-08002B2CF9AE}" pid="6" name="MSIP_Label_69af8531-eb46-4968-8cb3-105d2f5ea87e_Name">
    <vt:lpwstr>Official - No Marking</vt:lpwstr>
  </property>
  <property fmtid="{D5CDD505-2E9C-101B-9397-08002B2CF9AE}" pid="7" name="MSIP_Label_69af8531-eb46-4968-8cb3-105d2f5ea87e_SiteId">
    <vt:lpwstr>b46c1908-0334-4236-b978-585ee88e4199</vt:lpwstr>
  </property>
  <property fmtid="{D5CDD505-2E9C-101B-9397-08002B2CF9AE}" pid="8" name="MSIP_Label_69af8531-eb46-4968-8cb3-105d2f5ea87e_ActionId">
    <vt:lpwstr>6ad1a315-aa22-4e5d-872e-53a2fec33959</vt:lpwstr>
  </property>
  <property fmtid="{D5CDD505-2E9C-101B-9397-08002B2CF9AE}" pid="9" name="MSIP_Label_69af8531-eb46-4968-8cb3-105d2f5ea87e_ContentBits">
    <vt:lpwstr>0</vt:lpwstr>
  </property>
  <property fmtid="{D5CDD505-2E9C-101B-9397-08002B2CF9AE}" pid="10" name="MediaServiceImageTags">
    <vt:lpwstr/>
  </property>
</Properties>
</file>